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Roboto"/>
      <p:regular r:id="rId38"/>
      <p:bold r:id="rId39"/>
      <p:italic r:id="rId40"/>
      <p:boldItalic r:id="rId41"/>
    </p:embeddedFont>
    <p:embeddedFont>
      <p:font typeface="Montserrat"/>
      <p:regular r:id="rId42"/>
      <p:bold r:id="rId43"/>
      <p:italic r:id="rId44"/>
      <p:boldItalic r:id="rId45"/>
    </p:embeddedFont>
    <p:embeddedFont>
      <p:font typeface="Montserrat Medium"/>
      <p:regular r:id="rId46"/>
      <p:bold r:id="rId47"/>
      <p:italic r:id="rId48"/>
      <p:boldItalic r:id="rId49"/>
    </p:embeddedFont>
    <p:embeddedFont>
      <p:font typeface="Source Code Pro"/>
      <p:regular r:id="rId50"/>
      <p:bold r:id="rId51"/>
      <p:italic r:id="rId52"/>
      <p:boldItalic r:id="rId53"/>
    </p:embeddedFont>
    <p:embeddedFont>
      <p:font typeface="Work Sans"/>
      <p:regular r:id="rId54"/>
      <p:bold r:id="rId55"/>
      <p:italic r:id="rId56"/>
      <p:boldItalic r:id="rId57"/>
    </p:embeddedFont>
    <p:embeddedFont>
      <p:font typeface="Quattrocento Sans"/>
      <p:regular r:id="rId58"/>
      <p:bold r:id="rId59"/>
      <p:italic r:id="rId60"/>
      <p:boldItalic r:id="rId61"/>
    </p:embeddedFont>
    <p:embeddedFont>
      <p:font typeface="Roboto Mono"/>
      <p:regular r:id="rId62"/>
      <p:bold r:id="rId63"/>
      <p:italic r:id="rId64"/>
      <p:boldItalic r:id="rId65"/>
    </p:embeddedFont>
    <p:embeddedFont>
      <p:font typeface="Comfortaa"/>
      <p:regular r:id="rId66"/>
      <p:bold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42" Type="http://schemas.openxmlformats.org/officeDocument/2006/relationships/font" Target="fonts/Montserrat-regular.fntdata"/><Relationship Id="rId41" Type="http://schemas.openxmlformats.org/officeDocument/2006/relationships/font" Target="fonts/Roboto-boldItalic.fntdata"/><Relationship Id="rId44" Type="http://schemas.openxmlformats.org/officeDocument/2006/relationships/font" Target="fonts/Montserrat-italic.fntdata"/><Relationship Id="rId43" Type="http://schemas.openxmlformats.org/officeDocument/2006/relationships/font" Target="fonts/Montserrat-bold.fntdata"/><Relationship Id="rId46" Type="http://schemas.openxmlformats.org/officeDocument/2006/relationships/font" Target="fonts/MontserratMedium-regular.fntdata"/><Relationship Id="rId45"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ontserratMedium-italic.fntdata"/><Relationship Id="rId47" Type="http://schemas.openxmlformats.org/officeDocument/2006/relationships/font" Target="fonts/MontserratMedium-bold.fntdata"/><Relationship Id="rId49" Type="http://schemas.openxmlformats.org/officeDocument/2006/relationships/font" Target="fonts/MontserratMedium-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Roboto-bold.fntdata"/><Relationship Id="rId38" Type="http://schemas.openxmlformats.org/officeDocument/2006/relationships/font" Target="fonts/Roboto-regular.fntdata"/><Relationship Id="rId62" Type="http://schemas.openxmlformats.org/officeDocument/2006/relationships/font" Target="fonts/RobotoMono-regular.fntdata"/><Relationship Id="rId61" Type="http://schemas.openxmlformats.org/officeDocument/2006/relationships/font" Target="fonts/QuattrocentoSans-boldItalic.fntdata"/><Relationship Id="rId20" Type="http://schemas.openxmlformats.org/officeDocument/2006/relationships/slide" Target="slides/slide15.xml"/><Relationship Id="rId64" Type="http://schemas.openxmlformats.org/officeDocument/2006/relationships/font" Target="fonts/RobotoMono-italic.fntdata"/><Relationship Id="rId63" Type="http://schemas.openxmlformats.org/officeDocument/2006/relationships/font" Target="fonts/RobotoMono-bold.fntdata"/><Relationship Id="rId22" Type="http://schemas.openxmlformats.org/officeDocument/2006/relationships/slide" Target="slides/slide17.xml"/><Relationship Id="rId66" Type="http://schemas.openxmlformats.org/officeDocument/2006/relationships/font" Target="fonts/Comfortaa-regular.fntdata"/><Relationship Id="rId21" Type="http://schemas.openxmlformats.org/officeDocument/2006/relationships/slide" Target="slides/slide16.xml"/><Relationship Id="rId65" Type="http://schemas.openxmlformats.org/officeDocument/2006/relationships/font" Target="fonts/RobotoMono-boldItalic.fntdata"/><Relationship Id="rId24" Type="http://schemas.openxmlformats.org/officeDocument/2006/relationships/slide" Target="slides/slide19.xml"/><Relationship Id="rId23" Type="http://schemas.openxmlformats.org/officeDocument/2006/relationships/slide" Target="slides/slide18.xml"/><Relationship Id="rId67" Type="http://schemas.openxmlformats.org/officeDocument/2006/relationships/font" Target="fonts/Comfortaa-bold.fntdata"/><Relationship Id="rId60" Type="http://schemas.openxmlformats.org/officeDocument/2006/relationships/font" Target="fonts/QuattrocentoSans-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SourceCodePro-bold.fntdata"/><Relationship Id="rId50" Type="http://schemas.openxmlformats.org/officeDocument/2006/relationships/font" Target="fonts/SourceCodePro-regular.fntdata"/><Relationship Id="rId53" Type="http://schemas.openxmlformats.org/officeDocument/2006/relationships/font" Target="fonts/SourceCodePro-boldItalic.fntdata"/><Relationship Id="rId52" Type="http://schemas.openxmlformats.org/officeDocument/2006/relationships/font" Target="fonts/SourceCodePro-italic.fntdata"/><Relationship Id="rId11" Type="http://schemas.openxmlformats.org/officeDocument/2006/relationships/slide" Target="slides/slide6.xml"/><Relationship Id="rId55" Type="http://schemas.openxmlformats.org/officeDocument/2006/relationships/font" Target="fonts/WorkSans-bold.fntdata"/><Relationship Id="rId10" Type="http://schemas.openxmlformats.org/officeDocument/2006/relationships/slide" Target="slides/slide5.xml"/><Relationship Id="rId54" Type="http://schemas.openxmlformats.org/officeDocument/2006/relationships/font" Target="fonts/WorkSans-regular.fntdata"/><Relationship Id="rId13" Type="http://schemas.openxmlformats.org/officeDocument/2006/relationships/slide" Target="slides/slide8.xml"/><Relationship Id="rId57" Type="http://schemas.openxmlformats.org/officeDocument/2006/relationships/font" Target="fonts/WorkSans-boldItalic.fntdata"/><Relationship Id="rId12" Type="http://schemas.openxmlformats.org/officeDocument/2006/relationships/slide" Target="slides/slide7.xml"/><Relationship Id="rId56" Type="http://schemas.openxmlformats.org/officeDocument/2006/relationships/font" Target="fonts/WorkSans-italic.fntdata"/><Relationship Id="rId15" Type="http://schemas.openxmlformats.org/officeDocument/2006/relationships/slide" Target="slides/slide10.xml"/><Relationship Id="rId59" Type="http://schemas.openxmlformats.org/officeDocument/2006/relationships/font" Target="fonts/QuattrocentoSans-bold.fntdata"/><Relationship Id="rId14" Type="http://schemas.openxmlformats.org/officeDocument/2006/relationships/slide" Target="slides/slide9.xml"/><Relationship Id="rId58" Type="http://schemas.openxmlformats.org/officeDocument/2006/relationships/font" Target="fonts/QuattrocentoSans-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jpg>
</file>

<file path=ppt/media/image30.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5b994a55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5b994a55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adcf512ed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adcf512ed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adcf512ed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adcf512ed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adcf512ed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adcf512ed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5b994a556c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5b994a556c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5b994a556c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5b994a556c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acf232990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acf232990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ae8872f355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ae8872f355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Show this on day 2</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ae8872f35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ae8872f35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ae8872f35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ae8872f35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ae8872f355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ae8872f355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59f41b0d9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59f41b0d9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ae8872f355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ae8872f355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ae8872f355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ae8872f355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ae8872f355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ae8872f355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172B4D"/>
                </a:solidFill>
                <a:highlight>
                  <a:srgbClr val="FFFFFF"/>
                </a:highlight>
                <a:latin typeface="Roboto"/>
                <a:ea typeface="Roboto"/>
                <a:cs typeface="Roboto"/>
                <a:sym typeface="Roboto"/>
              </a:rPr>
              <a:t>Understanding the HTML tree structure is key to web scraping, but that doesn't mean we should know what each tag or attribute is supposed to do. It might help to get the logic underlying that site, but ultimately we don't care much if the data we're looking for is under a </a:t>
            </a:r>
            <a:r>
              <a:rPr lang="en" sz="900">
                <a:solidFill>
                  <a:srgbClr val="172B4D"/>
                </a:solidFill>
                <a:highlight>
                  <a:srgbClr val="F4F5F7"/>
                </a:highlight>
                <a:latin typeface="Roboto Mono"/>
                <a:ea typeface="Roboto Mono"/>
                <a:cs typeface="Roboto Mono"/>
                <a:sym typeface="Roboto Mono"/>
              </a:rPr>
              <a:t>&lt;div&gt;</a:t>
            </a:r>
            <a:r>
              <a:rPr lang="en" sz="1050">
                <a:solidFill>
                  <a:srgbClr val="172B4D"/>
                </a:solidFill>
                <a:highlight>
                  <a:srgbClr val="FFFFFF"/>
                </a:highlight>
                <a:latin typeface="Roboto"/>
                <a:ea typeface="Roboto"/>
                <a:cs typeface="Roboto"/>
                <a:sym typeface="Roboto"/>
              </a:rPr>
              <a:t> or a </a:t>
            </a:r>
            <a:r>
              <a:rPr lang="en" sz="900">
                <a:solidFill>
                  <a:srgbClr val="172B4D"/>
                </a:solidFill>
                <a:highlight>
                  <a:srgbClr val="F4F5F7"/>
                </a:highlight>
                <a:latin typeface="Roboto Mono"/>
                <a:ea typeface="Roboto Mono"/>
                <a:cs typeface="Roboto Mono"/>
                <a:sym typeface="Roboto Mono"/>
              </a:rPr>
              <a:t>&lt;li&gt;</a:t>
            </a:r>
            <a:r>
              <a:rPr lang="en" sz="1050">
                <a:solidFill>
                  <a:srgbClr val="172B4D"/>
                </a:solidFill>
                <a:highlight>
                  <a:srgbClr val="FFFFFF"/>
                </a:highlight>
                <a:latin typeface="Roboto"/>
                <a:ea typeface="Roboto"/>
                <a:cs typeface="Roboto"/>
                <a:sym typeface="Roboto"/>
              </a:rPr>
              <a:t> tag, we just have to detect it and write the code that grabs it.</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ae8872f355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ae8872f355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ae8872f355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ae8872f355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ae8872f355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ae8872f355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Cmd shift c _ elements _ hover over html code to see webpage light up </a:t>
            </a:r>
            <a:endParaRPr/>
          </a:p>
          <a:p>
            <a:pPr indent="0" lvl="0" marL="0" rtl="0" algn="l">
              <a:spcBef>
                <a:spcPts val="0"/>
              </a:spcBef>
              <a:spcAft>
                <a:spcPts val="0"/>
              </a:spcAft>
              <a:buNone/>
            </a:pPr>
            <a:r>
              <a:rPr lang="en"/>
              <a:t>Mouse pointer on square top right to dynamically navigate from site to html and vice versa</a:t>
            </a:r>
            <a:endParaRPr/>
          </a:p>
          <a:p>
            <a:pPr indent="0" lvl="0" marL="0" rtl="0" algn="l">
              <a:spcBef>
                <a:spcPts val="0"/>
              </a:spcBef>
              <a:spcAft>
                <a:spcPts val="0"/>
              </a:spcAft>
              <a:buNone/>
            </a:pPr>
            <a:r>
              <a:rPr lang="en"/>
              <a:t>Ignore the style content </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5b994a556c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b994a556c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5b994a556c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5b994a556c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5b994a556c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5b994a556c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5b994a556c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5b994a556c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5b994a556c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5b994a556c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ad915971c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ad915971c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5b994a556c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5b994a556c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5b994a556c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5b994a556c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5953020c4c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5953020c4c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adcf512ed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adcf512ed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adcf512ed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adcf512ed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acf232990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acf232990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adcf512ed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adcf512ed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dcf512ed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adcf512ed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30.jpg"/><Relationship Id="rId5" Type="http://schemas.openxmlformats.org/officeDocument/2006/relationships/image" Target="../media/image2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5.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3.jpg"/><Relationship Id="rId5" Type="http://schemas.openxmlformats.org/officeDocument/2006/relationships/image" Target="../media/image12.jpg"/><Relationship Id="rId6" Type="http://schemas.openxmlformats.org/officeDocument/2006/relationships/image" Target="../media/image2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hyperlink" Target="https://docs.google.com/presentation/d/1AUl84jjdDJMSrEQJMTFr8Sik-SzpRKYZB5dmkdQz_1U/edit#slide=id.p"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9.png"/><Relationship Id="rId4" Type="http://schemas.openxmlformats.org/officeDocument/2006/relationships/hyperlink" Target="https://www.w3schools.com/TAGS/default.ASP" TargetMode="External"/><Relationship Id="rId5" Type="http://schemas.openxmlformats.org/officeDocument/2006/relationships/hyperlink" Target="https://www.ironhack.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hyperlink" Target="https://xkcd.co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9.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hyperlink" Target="https://computational-class.github.io/bigdata/data/test.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hyperlink" Target="https://en.wikipedia.org/wiki/List_of_languages_by_number_of_native_speaker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5.png"/><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1.png"/><Relationship Id="rId4" Type="http://schemas.openxmlformats.org/officeDocument/2006/relationships/image" Target="../media/image3.jpg"/><Relationship Id="rId5" Type="http://schemas.openxmlformats.org/officeDocument/2006/relationships/image" Target="../media/image12.jpg"/><Relationship Id="rId6" Type="http://schemas.openxmlformats.org/officeDocument/2006/relationships/image" Target="../media/image28.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5.png"/><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3.png"/><Relationship Id="rId4" Type="http://schemas.openxmlformats.org/officeDocument/2006/relationships/image" Target="../media/image3.jpg"/><Relationship Id="rId5" Type="http://schemas.openxmlformats.org/officeDocument/2006/relationships/image" Target="../media/image12.jpg"/><Relationship Id="rId6" Type="http://schemas.openxmlformats.org/officeDocument/2006/relationships/image" Target="../media/image2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5.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5.png"/><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9.png"/><Relationship Id="rId4" Type="http://schemas.openxmlformats.org/officeDocument/2006/relationships/image" Target="../media/image3.jpg"/><Relationship Id="rId5" Type="http://schemas.openxmlformats.org/officeDocument/2006/relationships/image" Target="../media/image2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jpg"/><Relationship Id="rId5" Type="http://schemas.openxmlformats.org/officeDocument/2006/relationships/image" Target="../media/image15.jpg"/><Relationship Id="rId6" Type="http://schemas.openxmlformats.org/officeDocument/2006/relationships/image" Target="../media/image2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nvSpPr>
        <p:spPr>
          <a:xfrm>
            <a:off x="1950075" y="3678200"/>
            <a:ext cx="5884200" cy="29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434343"/>
                </a:solidFill>
                <a:latin typeface="Montserrat Medium"/>
                <a:ea typeface="Montserrat Medium"/>
                <a:cs typeface="Montserrat Medium"/>
                <a:sym typeface="Montserrat Medium"/>
              </a:rPr>
              <a:t>Unit 7 - Storytelling with Data, Web Scraping, APIs, AB Testing</a:t>
            </a:r>
            <a:endParaRPr sz="1200">
              <a:solidFill>
                <a:srgbClr val="434343"/>
              </a:solidFill>
              <a:latin typeface="Montserrat Medium"/>
              <a:ea typeface="Montserrat Medium"/>
              <a:cs typeface="Montserrat Medium"/>
              <a:sym typeface="Montserrat Medium"/>
            </a:endParaRPr>
          </a:p>
        </p:txBody>
      </p:sp>
      <p:pic>
        <p:nvPicPr>
          <p:cNvPr id="55" name="Google Shape;55;p13"/>
          <p:cNvPicPr preferRelativeResize="0"/>
          <p:nvPr/>
        </p:nvPicPr>
        <p:blipFill rotWithShape="1">
          <a:blip r:embed="rId4">
            <a:alphaModFix/>
          </a:blip>
          <a:srcRect b="0" l="33453" r="0" t="0"/>
          <a:stretch/>
        </p:blipFill>
        <p:spPr>
          <a:xfrm>
            <a:off x="439475" y="3165750"/>
            <a:ext cx="1413000" cy="1413000"/>
          </a:xfrm>
          <a:prstGeom prst="ellipse">
            <a:avLst/>
          </a:prstGeom>
          <a:noFill/>
          <a:ln>
            <a:noFill/>
          </a:ln>
        </p:spPr>
      </p:pic>
      <p:pic>
        <p:nvPicPr>
          <p:cNvPr id="56" name="Google Shape;56;p13"/>
          <p:cNvPicPr preferRelativeResize="0"/>
          <p:nvPr/>
        </p:nvPicPr>
        <p:blipFill>
          <a:blip r:embed="rId5">
            <a:alphaModFix/>
          </a:blip>
          <a:stretch>
            <a:fillRect/>
          </a:stretch>
        </p:blipFill>
        <p:spPr>
          <a:xfrm>
            <a:off x="7262625" y="157300"/>
            <a:ext cx="1663599" cy="1663599"/>
          </a:xfrm>
          <a:prstGeom prst="rect">
            <a:avLst/>
          </a:prstGeom>
          <a:noFill/>
          <a:ln>
            <a:noFill/>
          </a:ln>
        </p:spPr>
      </p:pic>
      <p:sp>
        <p:nvSpPr>
          <p:cNvPr id="57" name="Google Shape;57;p13"/>
          <p:cNvSpPr/>
          <p:nvPr/>
        </p:nvSpPr>
        <p:spPr>
          <a:xfrm>
            <a:off x="2058425" y="4090150"/>
            <a:ext cx="1800000" cy="344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txBox="1"/>
          <p:nvPr/>
        </p:nvSpPr>
        <p:spPr>
          <a:xfrm>
            <a:off x="1991900" y="4099150"/>
            <a:ext cx="1933200" cy="29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Montserrat Medium"/>
                <a:ea typeface="Montserrat Medium"/>
                <a:cs typeface="Montserrat Medium"/>
                <a:sym typeface="Montserrat Medium"/>
              </a:rPr>
              <a:t>NOV  - DEC 2020</a:t>
            </a:r>
            <a:r>
              <a:rPr lang="en" sz="1000">
                <a:solidFill>
                  <a:srgbClr val="434343"/>
                </a:solidFill>
                <a:latin typeface="Montserrat Medium"/>
                <a:ea typeface="Montserrat Medium"/>
                <a:cs typeface="Montserrat Medium"/>
                <a:sym typeface="Montserrat Medium"/>
              </a:rPr>
              <a:t> | BERLIN</a:t>
            </a:r>
            <a:endParaRPr sz="1000">
              <a:solidFill>
                <a:srgbClr val="434343"/>
              </a:solidFill>
              <a:latin typeface="Montserrat Medium"/>
              <a:ea typeface="Montserrat Medium"/>
              <a:cs typeface="Montserrat Medium"/>
              <a:sym typeface="Montserrat Medium"/>
            </a:endParaRPr>
          </a:p>
        </p:txBody>
      </p:sp>
      <p:sp>
        <p:nvSpPr>
          <p:cNvPr id="59" name="Google Shape;59;p13"/>
          <p:cNvSpPr txBox="1"/>
          <p:nvPr/>
        </p:nvSpPr>
        <p:spPr>
          <a:xfrm>
            <a:off x="1950075" y="3386600"/>
            <a:ext cx="4277700" cy="29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2DC5FA"/>
                </a:solidFill>
                <a:latin typeface="Montserrat"/>
                <a:ea typeface="Montserrat"/>
                <a:cs typeface="Montserrat"/>
                <a:sym typeface="Montserrat"/>
              </a:rPr>
              <a:t>Data Analytics</a:t>
            </a:r>
            <a:endParaRPr b="1" sz="2000">
              <a:solidFill>
                <a:srgbClr val="2DC5FA"/>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1" name="Shape 121"/>
        <p:cNvGrpSpPr/>
        <p:nvPr/>
      </p:nvGrpSpPr>
      <p:grpSpPr>
        <a:xfrm>
          <a:off x="0" y="0"/>
          <a:ext cx="0" cy="0"/>
          <a:chOff x="0" y="0"/>
          <a:chExt cx="0" cy="0"/>
        </a:xfrm>
      </p:grpSpPr>
      <p:pic>
        <p:nvPicPr>
          <p:cNvPr id="122" name="Google Shape;122;p22"/>
          <p:cNvPicPr preferRelativeResize="0"/>
          <p:nvPr/>
        </p:nvPicPr>
        <p:blipFill>
          <a:blip r:embed="rId4">
            <a:alphaModFix/>
          </a:blip>
          <a:stretch>
            <a:fillRect/>
          </a:stretch>
        </p:blipFill>
        <p:spPr>
          <a:xfrm>
            <a:off x="514988" y="963750"/>
            <a:ext cx="8114023" cy="2865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6" name="Shape 126"/>
        <p:cNvGrpSpPr/>
        <p:nvPr/>
      </p:nvGrpSpPr>
      <p:grpSpPr>
        <a:xfrm>
          <a:off x="0" y="0"/>
          <a:ext cx="0" cy="0"/>
          <a:chOff x="0" y="0"/>
          <a:chExt cx="0" cy="0"/>
        </a:xfrm>
      </p:grpSpPr>
      <p:pic>
        <p:nvPicPr>
          <p:cNvPr id="127" name="Google Shape;127;p23"/>
          <p:cNvPicPr preferRelativeResize="0"/>
          <p:nvPr/>
        </p:nvPicPr>
        <p:blipFill>
          <a:blip r:embed="rId4">
            <a:alphaModFix/>
          </a:blip>
          <a:stretch>
            <a:fillRect/>
          </a:stretch>
        </p:blipFill>
        <p:spPr>
          <a:xfrm>
            <a:off x="324575" y="365675"/>
            <a:ext cx="8494848" cy="42399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1" name="Shape 131"/>
        <p:cNvGrpSpPr/>
        <p:nvPr/>
      </p:nvGrpSpPr>
      <p:grpSpPr>
        <a:xfrm>
          <a:off x="0" y="0"/>
          <a:ext cx="0" cy="0"/>
          <a:chOff x="0" y="0"/>
          <a:chExt cx="0" cy="0"/>
        </a:xfrm>
      </p:grpSpPr>
      <p:pic>
        <p:nvPicPr>
          <p:cNvPr id="132" name="Google Shape;132;p24"/>
          <p:cNvPicPr preferRelativeResize="0"/>
          <p:nvPr/>
        </p:nvPicPr>
        <p:blipFill>
          <a:blip r:embed="rId4">
            <a:alphaModFix/>
          </a:blip>
          <a:stretch>
            <a:fillRect/>
          </a:stretch>
        </p:blipFill>
        <p:spPr>
          <a:xfrm>
            <a:off x="858975" y="289550"/>
            <a:ext cx="7524226" cy="46886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5"/>
          <p:cNvPicPr preferRelativeResize="0"/>
          <p:nvPr/>
        </p:nvPicPr>
        <p:blipFill>
          <a:blip r:embed="rId3">
            <a:alphaModFix/>
          </a:blip>
          <a:stretch>
            <a:fillRect/>
          </a:stretch>
        </p:blipFill>
        <p:spPr>
          <a:xfrm>
            <a:off x="0" y="0"/>
            <a:ext cx="9144000" cy="5143505"/>
          </a:xfrm>
          <a:prstGeom prst="rect">
            <a:avLst/>
          </a:prstGeom>
          <a:noFill/>
          <a:ln>
            <a:noFill/>
          </a:ln>
        </p:spPr>
      </p:pic>
      <p:pic>
        <p:nvPicPr>
          <p:cNvPr id="138" name="Google Shape;138;p25"/>
          <p:cNvPicPr preferRelativeResize="0"/>
          <p:nvPr/>
        </p:nvPicPr>
        <p:blipFill>
          <a:blip r:embed="rId4">
            <a:alphaModFix/>
          </a:blip>
          <a:stretch>
            <a:fillRect/>
          </a:stretch>
        </p:blipFill>
        <p:spPr>
          <a:xfrm>
            <a:off x="0" y="0"/>
            <a:ext cx="9144000" cy="5143500"/>
          </a:xfrm>
          <a:prstGeom prst="rect">
            <a:avLst/>
          </a:prstGeom>
          <a:noFill/>
          <a:ln>
            <a:noFill/>
          </a:ln>
        </p:spPr>
      </p:pic>
      <p:sp>
        <p:nvSpPr>
          <p:cNvPr id="139" name="Google Shape;139;p25"/>
          <p:cNvSpPr/>
          <p:nvPr/>
        </p:nvSpPr>
        <p:spPr>
          <a:xfrm>
            <a:off x="2293950" y="2174900"/>
            <a:ext cx="4556100" cy="793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5"/>
          <p:cNvSpPr txBox="1"/>
          <p:nvPr/>
        </p:nvSpPr>
        <p:spPr>
          <a:xfrm>
            <a:off x="2293875" y="2299025"/>
            <a:ext cx="45561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500">
                <a:solidFill>
                  <a:srgbClr val="FFFFFF"/>
                </a:solidFill>
                <a:latin typeface="Work Sans"/>
                <a:ea typeface="Work Sans"/>
                <a:cs typeface="Work Sans"/>
                <a:sym typeface="Work Sans"/>
              </a:rPr>
              <a:t>Two Day - Tuesday</a:t>
            </a:r>
            <a:endParaRPr b="1" i="1" sz="2500">
              <a:solidFill>
                <a:srgbClr val="FFFFFF"/>
              </a:solidFill>
              <a:latin typeface="Work Sans"/>
              <a:ea typeface="Work Sans"/>
              <a:cs typeface="Work Sans"/>
              <a:sym typeface="Work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4" name="Shape 144"/>
        <p:cNvGrpSpPr/>
        <p:nvPr/>
      </p:nvGrpSpPr>
      <p:grpSpPr>
        <a:xfrm>
          <a:off x="0" y="0"/>
          <a:ext cx="0" cy="0"/>
          <a:chOff x="0" y="0"/>
          <a:chExt cx="0" cy="0"/>
        </a:xfrm>
      </p:grpSpPr>
      <p:sp>
        <p:nvSpPr>
          <p:cNvPr id="145" name="Google Shape;145;p26"/>
          <p:cNvSpPr/>
          <p:nvPr/>
        </p:nvSpPr>
        <p:spPr>
          <a:xfrm>
            <a:off x="3042950" y="334875"/>
            <a:ext cx="3058200" cy="4473600"/>
          </a:xfrm>
          <a:prstGeom prst="rect">
            <a:avLst/>
          </a:prstGeom>
          <a:solidFill>
            <a:srgbClr val="77C0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6"/>
          <p:cNvSpPr txBox="1"/>
          <p:nvPr/>
        </p:nvSpPr>
        <p:spPr>
          <a:xfrm>
            <a:off x="3206425"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Afternoon Session</a:t>
            </a:r>
            <a:endParaRPr b="1" sz="1500">
              <a:latin typeface="Montserrat"/>
              <a:ea typeface="Montserrat"/>
              <a:cs typeface="Montserrat"/>
              <a:sym typeface="Montserrat"/>
            </a:endParaRPr>
          </a:p>
        </p:txBody>
      </p:sp>
      <p:pic>
        <p:nvPicPr>
          <p:cNvPr id="147" name="Google Shape;147;p26"/>
          <p:cNvPicPr preferRelativeResize="0"/>
          <p:nvPr/>
        </p:nvPicPr>
        <p:blipFill rotWithShape="1">
          <a:blip r:embed="rId4">
            <a:alphaModFix/>
          </a:blip>
          <a:srcRect b="0" l="14981" r="14981" t="0"/>
          <a:stretch/>
        </p:blipFill>
        <p:spPr>
          <a:xfrm>
            <a:off x="4186050" y="476950"/>
            <a:ext cx="997525" cy="949628"/>
          </a:xfrm>
          <a:prstGeom prst="rect">
            <a:avLst/>
          </a:prstGeom>
          <a:noFill/>
          <a:ln>
            <a:noFill/>
          </a:ln>
        </p:spPr>
      </p:pic>
      <p:sp>
        <p:nvSpPr>
          <p:cNvPr id="148" name="Google Shape;148;p26"/>
          <p:cNvSpPr txBox="1"/>
          <p:nvPr/>
        </p:nvSpPr>
        <p:spPr>
          <a:xfrm>
            <a:off x="6101150"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Lab Session</a:t>
            </a:r>
            <a:endParaRPr b="1" sz="1500">
              <a:latin typeface="Montserrat"/>
              <a:ea typeface="Montserrat"/>
              <a:cs typeface="Montserrat"/>
              <a:sym typeface="Montserrat"/>
            </a:endParaRPr>
          </a:p>
        </p:txBody>
      </p:sp>
      <p:pic>
        <p:nvPicPr>
          <p:cNvPr id="149" name="Google Shape;149;p26"/>
          <p:cNvPicPr preferRelativeResize="0"/>
          <p:nvPr/>
        </p:nvPicPr>
        <p:blipFill rotWithShape="1">
          <a:blip r:embed="rId5">
            <a:alphaModFix/>
          </a:blip>
          <a:srcRect b="0" l="15025" r="15025" t="0"/>
          <a:stretch/>
        </p:blipFill>
        <p:spPr>
          <a:xfrm>
            <a:off x="6967975" y="476950"/>
            <a:ext cx="997539" cy="949625"/>
          </a:xfrm>
          <a:prstGeom prst="rect">
            <a:avLst/>
          </a:prstGeom>
          <a:noFill/>
          <a:ln>
            <a:noFill/>
          </a:ln>
        </p:spPr>
      </p:pic>
      <p:sp>
        <p:nvSpPr>
          <p:cNvPr id="150" name="Google Shape;150;p26"/>
          <p:cNvSpPr txBox="1"/>
          <p:nvPr/>
        </p:nvSpPr>
        <p:spPr>
          <a:xfrm>
            <a:off x="311700" y="1461288"/>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Morning session</a:t>
            </a:r>
            <a:endParaRPr b="1" sz="1500">
              <a:latin typeface="Montserrat"/>
              <a:ea typeface="Montserrat"/>
              <a:cs typeface="Montserrat"/>
              <a:sym typeface="Montserrat"/>
            </a:endParaRPr>
          </a:p>
        </p:txBody>
      </p:sp>
      <p:sp>
        <p:nvSpPr>
          <p:cNvPr id="151" name="Google Shape;151;p26"/>
          <p:cNvSpPr txBox="1"/>
          <p:nvPr/>
        </p:nvSpPr>
        <p:spPr>
          <a:xfrm>
            <a:off x="509913" y="1863700"/>
            <a:ext cx="2482500" cy="2758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Introduction to WebScraping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Case Study explained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When do we need it? 8.01.1</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Html basics</a:t>
            </a:r>
            <a:endParaRPr b="1" sz="1100">
              <a:solidFill>
                <a:srgbClr val="222222"/>
              </a:solidFill>
              <a:latin typeface="Montserrat"/>
              <a:ea typeface="Montserrat"/>
              <a:cs typeface="Montserrat"/>
              <a:sym typeface="Montserrat"/>
            </a:endParaRPr>
          </a:p>
          <a:p>
            <a:pPr indent="-298450" lvl="0" marL="457200" rtl="0" algn="l">
              <a:lnSpc>
                <a:spcPct val="150000"/>
              </a:lnSpc>
              <a:spcBef>
                <a:spcPts val="0"/>
              </a:spcBef>
              <a:spcAft>
                <a:spcPts val="0"/>
              </a:spcAft>
              <a:buClr>
                <a:srgbClr val="222222"/>
              </a:buClr>
              <a:buSzPts val="1100"/>
              <a:buFont typeface="Montserrat"/>
              <a:buChar char="-"/>
            </a:pPr>
            <a:r>
              <a:rPr b="1" lang="en" sz="1100">
                <a:solidFill>
                  <a:srgbClr val="222222"/>
                </a:solidFill>
                <a:latin typeface="Montserrat"/>
                <a:ea typeface="Montserrat"/>
                <a:cs typeface="Montserrat"/>
                <a:sym typeface="Montserrat"/>
              </a:rPr>
              <a:t>Tags, structure, inspect </a:t>
            </a:r>
            <a:endParaRPr b="1" sz="1100">
              <a:solidFill>
                <a:srgbClr val="222222"/>
              </a:solidFill>
              <a:latin typeface="Montserrat"/>
              <a:ea typeface="Montserrat"/>
              <a:cs typeface="Montserrat"/>
              <a:sym typeface="Montserrat"/>
            </a:endParaRPr>
          </a:p>
          <a:p>
            <a:pPr indent="-298450" lvl="0" marL="457200" rtl="0" algn="l">
              <a:lnSpc>
                <a:spcPct val="150000"/>
              </a:lnSpc>
              <a:spcBef>
                <a:spcPts val="0"/>
              </a:spcBef>
              <a:spcAft>
                <a:spcPts val="0"/>
              </a:spcAft>
              <a:buClr>
                <a:srgbClr val="222222"/>
              </a:buClr>
              <a:buSzPts val="1100"/>
              <a:buFont typeface="Montserrat"/>
              <a:buChar char="-"/>
            </a:pPr>
            <a:r>
              <a:rPr b="1" lang="en" sz="1100">
                <a:solidFill>
                  <a:srgbClr val="222222"/>
                </a:solidFill>
                <a:latin typeface="Montserrat"/>
                <a:ea typeface="Montserrat"/>
                <a:cs typeface="Montserrat"/>
                <a:sym typeface="Montserrat"/>
              </a:rPr>
              <a:t>Next steps for newbies</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Beautiful Soup &amp; Parsing 8.01.2</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Scraped data &amp; pandas</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1100">
                <a:solidFill>
                  <a:srgbClr val="222222"/>
                </a:solidFill>
                <a:latin typeface="Montserrat"/>
                <a:ea typeface="Montserrat"/>
                <a:cs typeface="Montserrat"/>
                <a:sym typeface="Montserrat"/>
              </a:rPr>
              <a:t>Andres presentation- final project - and deep learning</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pic>
        <p:nvPicPr>
          <p:cNvPr id="152" name="Google Shape;152;p26"/>
          <p:cNvPicPr preferRelativeResize="0"/>
          <p:nvPr/>
        </p:nvPicPr>
        <p:blipFill rotWithShape="1">
          <a:blip r:embed="rId6">
            <a:alphaModFix/>
          </a:blip>
          <a:srcRect b="0" l="14985" r="14985" t="0"/>
          <a:stretch/>
        </p:blipFill>
        <p:spPr>
          <a:xfrm>
            <a:off x="1291325" y="514000"/>
            <a:ext cx="919680" cy="875520"/>
          </a:xfrm>
          <a:prstGeom prst="rect">
            <a:avLst/>
          </a:prstGeom>
          <a:noFill/>
          <a:ln>
            <a:noFill/>
          </a:ln>
        </p:spPr>
      </p:pic>
      <p:sp>
        <p:nvSpPr>
          <p:cNvPr id="153" name="Google Shape;153;p26"/>
          <p:cNvSpPr txBox="1"/>
          <p:nvPr/>
        </p:nvSpPr>
        <p:spPr>
          <a:xfrm>
            <a:off x="6209875" y="1977775"/>
            <a:ext cx="2541000" cy="2758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-&gt;TA assisted Labs from 15:00 -</a:t>
            </a:r>
            <a:endParaRPr b="1" sz="1100">
              <a:solidFill>
                <a:srgbClr val="222222"/>
              </a:solidFill>
              <a:latin typeface="Montserrat"/>
              <a:ea typeface="Montserrat"/>
              <a:cs typeface="Montserrat"/>
              <a:sym typeface="Montserrat"/>
            </a:endParaRPr>
          </a:p>
          <a:p>
            <a:pPr indent="0" lvl="0" marL="0" rtl="0" algn="l">
              <a:lnSpc>
                <a:spcPct val="125000"/>
              </a:lnSpc>
              <a:spcBef>
                <a:spcPts val="1800"/>
              </a:spcBef>
              <a:spcAft>
                <a:spcPts val="0"/>
              </a:spcAft>
              <a:buClr>
                <a:schemeClr val="dk1"/>
              </a:buClr>
              <a:buSzPts val="1100"/>
              <a:buFont typeface="Arial"/>
              <a:buNone/>
            </a:pPr>
            <a:r>
              <a:rPr b="1" lang="en" sz="1300">
                <a:solidFill>
                  <a:srgbClr val="24292E"/>
                </a:solidFill>
                <a:highlight>
                  <a:srgbClr val="FFFFFF"/>
                </a:highlight>
              </a:rPr>
              <a:t>8.01 </a:t>
            </a:r>
            <a:r>
              <a:rPr lang="en" sz="1300">
                <a:solidFill>
                  <a:srgbClr val="24292E"/>
                </a:solidFill>
                <a:highlight>
                  <a:srgbClr val="FFFFFF"/>
                </a:highlight>
              </a:rPr>
              <a:t>(inside lesson unit in Day 2 of student portal) </a:t>
            </a:r>
            <a:r>
              <a:rPr b="1" lang="en" sz="1300">
                <a:solidFill>
                  <a:srgbClr val="24292E"/>
                </a:solidFill>
                <a:highlight>
                  <a:srgbClr val="FFFFFF"/>
                </a:highlight>
              </a:rPr>
              <a:t>HTML Web Scraping </a:t>
            </a:r>
            <a:endParaRPr b="1" sz="1300">
              <a:solidFill>
                <a:srgbClr val="24292E"/>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rPr b="1" lang="en" sz="1300">
                <a:solidFill>
                  <a:srgbClr val="24292E"/>
                </a:solidFill>
                <a:highlight>
                  <a:srgbClr val="FFFFFF"/>
                </a:highlight>
              </a:rPr>
              <a:t>Web Scraping -optional </a:t>
            </a:r>
            <a:endParaRPr b="1" sz="1300">
              <a:solidFill>
                <a:srgbClr val="24292E"/>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rPr b="1" lang="en" sz="1300">
                <a:solidFill>
                  <a:srgbClr val="24292E"/>
                </a:solidFill>
                <a:highlight>
                  <a:srgbClr val="FFFFFF"/>
                </a:highlight>
              </a:rPr>
              <a:t>HTML Tutorial - optional </a:t>
            </a:r>
            <a:endParaRPr b="1" sz="1300">
              <a:solidFill>
                <a:srgbClr val="24292E"/>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rPr b="1" lang="en" sz="1300">
                <a:solidFill>
                  <a:srgbClr val="24292E"/>
                </a:solidFill>
                <a:highlight>
                  <a:srgbClr val="FFFFFF"/>
                </a:highlight>
              </a:rPr>
              <a:t>CSS Level 32 - optional </a:t>
            </a:r>
            <a:endParaRPr b="1" sz="1300">
              <a:solidFill>
                <a:srgbClr val="24292E"/>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t/>
            </a:r>
            <a:endParaRPr b="1" sz="1300">
              <a:solidFill>
                <a:srgbClr val="24292E"/>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t/>
            </a:r>
            <a:endParaRPr b="1" sz="1300">
              <a:solidFill>
                <a:srgbClr val="24292E"/>
              </a:solidFill>
              <a:highlight>
                <a:srgbClr val="FFFFFF"/>
              </a:highlight>
            </a:endParaRPr>
          </a:p>
          <a:p>
            <a:pPr indent="0" lvl="0" marL="0" rtl="0" algn="l">
              <a:lnSpc>
                <a:spcPct val="125000"/>
              </a:lnSpc>
              <a:spcBef>
                <a:spcPts val="1800"/>
              </a:spcBef>
              <a:spcAft>
                <a:spcPts val="0"/>
              </a:spcAft>
              <a:buNone/>
            </a:pPr>
            <a:r>
              <a:t/>
            </a:r>
            <a:endParaRPr sz="1300">
              <a:solidFill>
                <a:srgbClr val="24292E"/>
              </a:solidFill>
              <a:highlight>
                <a:srgbClr val="FFFFFF"/>
              </a:highlight>
            </a:endParaRPr>
          </a:p>
          <a:p>
            <a:pPr indent="0" lvl="0" marL="0" rtl="0" algn="l">
              <a:lnSpc>
                <a:spcPct val="150000"/>
              </a:lnSpc>
              <a:spcBef>
                <a:spcPts val="120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sp>
        <p:nvSpPr>
          <p:cNvPr id="154" name="Google Shape;154;p26"/>
          <p:cNvSpPr txBox="1"/>
          <p:nvPr/>
        </p:nvSpPr>
        <p:spPr>
          <a:xfrm>
            <a:off x="3330775" y="1935875"/>
            <a:ext cx="2482500" cy="2758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Lunch 12:30 - 1:30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Review of Pandas and Getting started with Web Scraping with Flo</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27"/>
          <p:cNvSpPr/>
          <p:nvPr/>
        </p:nvSpPr>
        <p:spPr>
          <a:xfrm>
            <a:off x="5718700" y="36428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Quattrocento Sans"/>
                <a:ea typeface="Quattrocento Sans"/>
                <a:cs typeface="Quattrocento Sans"/>
                <a:sym typeface="Quattrocento Sans"/>
              </a:rPr>
              <a:t>Recommend “similar” song</a:t>
            </a:r>
            <a:endParaRPr sz="1200">
              <a:solidFill>
                <a:srgbClr val="000000"/>
              </a:solidFill>
              <a:latin typeface="Quattrocento Sans"/>
              <a:ea typeface="Quattrocento Sans"/>
              <a:cs typeface="Quattrocento Sans"/>
              <a:sym typeface="Quattrocento Sans"/>
            </a:endParaRPr>
          </a:p>
        </p:txBody>
      </p:sp>
      <p:sp>
        <p:nvSpPr>
          <p:cNvPr id="160" name="Google Shape;160;p27"/>
          <p:cNvSpPr/>
          <p:nvPr/>
        </p:nvSpPr>
        <p:spPr>
          <a:xfrm>
            <a:off x="6070650" y="25421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Quattrocento Sans"/>
                <a:ea typeface="Quattrocento Sans"/>
                <a:cs typeface="Quattrocento Sans"/>
                <a:sym typeface="Quattrocento Sans"/>
              </a:rPr>
              <a:t>Recommend another “hot” song</a:t>
            </a:r>
            <a:endParaRPr sz="1200">
              <a:solidFill>
                <a:srgbClr val="000000"/>
              </a:solidFill>
              <a:latin typeface="Quattrocento Sans"/>
              <a:ea typeface="Quattrocento Sans"/>
              <a:cs typeface="Quattrocento Sans"/>
              <a:sym typeface="Quattrocento Sans"/>
            </a:endParaRPr>
          </a:p>
        </p:txBody>
      </p:sp>
      <p:cxnSp>
        <p:nvCxnSpPr>
          <p:cNvPr id="161" name="Google Shape;161;p27"/>
          <p:cNvCxnSpPr/>
          <p:nvPr/>
        </p:nvCxnSpPr>
        <p:spPr>
          <a:xfrm>
            <a:off x="3229075" y="3457300"/>
            <a:ext cx="285600" cy="0"/>
          </a:xfrm>
          <a:prstGeom prst="straightConnector1">
            <a:avLst/>
          </a:prstGeom>
          <a:noFill/>
          <a:ln cap="flat" cmpd="sng" w="9525">
            <a:solidFill>
              <a:srgbClr val="595959"/>
            </a:solidFill>
            <a:prstDash val="solid"/>
            <a:round/>
            <a:headEnd len="med" w="med" type="none"/>
            <a:tailEnd len="med" w="med" type="triangle"/>
          </a:ln>
        </p:spPr>
      </p:cxnSp>
      <p:cxnSp>
        <p:nvCxnSpPr>
          <p:cNvPr id="162" name="Google Shape;162;p27"/>
          <p:cNvCxnSpPr/>
          <p:nvPr/>
        </p:nvCxnSpPr>
        <p:spPr>
          <a:xfrm>
            <a:off x="5056725" y="3457300"/>
            <a:ext cx="231000" cy="0"/>
          </a:xfrm>
          <a:prstGeom prst="straightConnector1">
            <a:avLst/>
          </a:prstGeom>
          <a:noFill/>
          <a:ln cap="flat" cmpd="sng" w="9525">
            <a:solidFill>
              <a:srgbClr val="595959"/>
            </a:solidFill>
            <a:prstDash val="solid"/>
            <a:round/>
            <a:headEnd len="med" w="med" type="none"/>
            <a:tailEnd len="med" w="med" type="none"/>
          </a:ln>
        </p:spPr>
      </p:cxnSp>
      <p:cxnSp>
        <p:nvCxnSpPr>
          <p:cNvPr id="163" name="Google Shape;163;p27"/>
          <p:cNvCxnSpPr/>
          <p:nvPr/>
        </p:nvCxnSpPr>
        <p:spPr>
          <a:xfrm>
            <a:off x="5292800" y="2906950"/>
            <a:ext cx="0" cy="1100700"/>
          </a:xfrm>
          <a:prstGeom prst="straightConnector1">
            <a:avLst/>
          </a:prstGeom>
          <a:noFill/>
          <a:ln cap="flat" cmpd="sng" w="9525">
            <a:solidFill>
              <a:srgbClr val="595959"/>
            </a:solidFill>
            <a:prstDash val="solid"/>
            <a:round/>
            <a:headEnd len="med" w="med" type="none"/>
            <a:tailEnd len="med" w="med" type="none"/>
          </a:ln>
        </p:spPr>
      </p:cxnSp>
      <p:cxnSp>
        <p:nvCxnSpPr>
          <p:cNvPr id="164" name="Google Shape;164;p27"/>
          <p:cNvCxnSpPr/>
          <p:nvPr/>
        </p:nvCxnSpPr>
        <p:spPr>
          <a:xfrm>
            <a:off x="5280850" y="2906950"/>
            <a:ext cx="1026000" cy="0"/>
          </a:xfrm>
          <a:prstGeom prst="straightConnector1">
            <a:avLst/>
          </a:prstGeom>
          <a:noFill/>
          <a:ln cap="flat" cmpd="sng" w="9525">
            <a:solidFill>
              <a:srgbClr val="595959"/>
            </a:solidFill>
            <a:prstDash val="solid"/>
            <a:round/>
            <a:headEnd len="med" w="med" type="none"/>
            <a:tailEnd len="med" w="med" type="triangle"/>
          </a:ln>
        </p:spPr>
      </p:cxnSp>
      <p:cxnSp>
        <p:nvCxnSpPr>
          <p:cNvPr id="165" name="Google Shape;165;p27"/>
          <p:cNvCxnSpPr>
            <a:endCxn id="159" idx="2"/>
          </p:cNvCxnSpPr>
          <p:nvPr/>
        </p:nvCxnSpPr>
        <p:spPr>
          <a:xfrm>
            <a:off x="5301250" y="4007650"/>
            <a:ext cx="654300" cy="0"/>
          </a:xfrm>
          <a:prstGeom prst="straightConnector1">
            <a:avLst/>
          </a:prstGeom>
          <a:noFill/>
          <a:ln cap="flat" cmpd="sng" w="9525">
            <a:solidFill>
              <a:srgbClr val="595959"/>
            </a:solidFill>
            <a:prstDash val="solid"/>
            <a:round/>
            <a:headEnd len="med" w="med" type="none"/>
            <a:tailEnd len="med" w="med" type="triangle"/>
          </a:ln>
        </p:spPr>
      </p:cxnSp>
      <p:sp>
        <p:nvSpPr>
          <p:cNvPr id="166" name="Google Shape;166;p27"/>
          <p:cNvSpPr/>
          <p:nvPr/>
        </p:nvSpPr>
        <p:spPr>
          <a:xfrm>
            <a:off x="1931675" y="3115750"/>
            <a:ext cx="148775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Quattrocento Sans"/>
                <a:ea typeface="Quattrocento Sans"/>
                <a:cs typeface="Quattrocento Sans"/>
                <a:sym typeface="Quattrocento Sans"/>
              </a:rPr>
              <a:t>User inputs song</a:t>
            </a:r>
            <a:endParaRPr sz="1200"/>
          </a:p>
        </p:txBody>
      </p:sp>
      <p:sp>
        <p:nvSpPr>
          <p:cNvPr id="167" name="Google Shape;167;p27"/>
          <p:cNvSpPr/>
          <p:nvPr/>
        </p:nvSpPr>
        <p:spPr>
          <a:xfrm>
            <a:off x="3503750" y="2850100"/>
            <a:ext cx="1565700" cy="1201200"/>
          </a:xfrm>
          <a:prstGeom prst="diamond">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00"/>
                </a:solidFill>
                <a:latin typeface="Quattrocento Sans"/>
                <a:ea typeface="Quattrocento Sans"/>
                <a:cs typeface="Quattrocento Sans"/>
                <a:sym typeface="Quattrocento Sans"/>
              </a:rPr>
              <a:t>Is it currently “hot”?</a:t>
            </a:r>
            <a:endParaRPr sz="1200">
              <a:solidFill>
                <a:srgbClr val="000000"/>
              </a:solidFill>
              <a:latin typeface="Quattrocento Sans"/>
              <a:ea typeface="Quattrocento Sans"/>
              <a:cs typeface="Quattrocento Sans"/>
              <a:sym typeface="Quattrocento Sans"/>
            </a:endParaRPr>
          </a:p>
          <a:p>
            <a:pPr indent="0" lvl="0" marL="0" rtl="0" algn="ctr">
              <a:spcBef>
                <a:spcPts val="0"/>
              </a:spcBef>
              <a:spcAft>
                <a:spcPts val="0"/>
              </a:spcAft>
              <a:buNone/>
            </a:pPr>
            <a:r>
              <a:t/>
            </a:r>
            <a:endParaRPr sz="1200"/>
          </a:p>
        </p:txBody>
      </p:sp>
      <p:sp>
        <p:nvSpPr>
          <p:cNvPr id="168" name="Google Shape;168;p27"/>
          <p:cNvSpPr txBox="1"/>
          <p:nvPr/>
        </p:nvSpPr>
        <p:spPr>
          <a:xfrm>
            <a:off x="5516150" y="262175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Yes</a:t>
            </a:r>
            <a:endParaRPr sz="1200">
              <a:latin typeface="Quattrocento Sans"/>
              <a:ea typeface="Quattrocento Sans"/>
              <a:cs typeface="Quattrocento Sans"/>
              <a:sym typeface="Quattrocento Sans"/>
            </a:endParaRPr>
          </a:p>
        </p:txBody>
      </p:sp>
      <p:sp>
        <p:nvSpPr>
          <p:cNvPr id="169" name="Google Shape;169;p27"/>
          <p:cNvSpPr txBox="1"/>
          <p:nvPr/>
        </p:nvSpPr>
        <p:spPr>
          <a:xfrm>
            <a:off x="5256700" y="373210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No</a:t>
            </a:r>
            <a:endParaRPr sz="1200">
              <a:latin typeface="Quattrocento Sans"/>
              <a:ea typeface="Quattrocento Sans"/>
              <a:cs typeface="Quattrocento Sans"/>
              <a:sym typeface="Quattrocento Sans"/>
            </a:endParaRPr>
          </a:p>
        </p:txBody>
      </p:sp>
      <p:sp>
        <p:nvSpPr>
          <p:cNvPr id="170" name="Google Shape;170;p27"/>
          <p:cNvSpPr txBox="1"/>
          <p:nvPr/>
        </p:nvSpPr>
        <p:spPr>
          <a:xfrm>
            <a:off x="533475" y="631300"/>
            <a:ext cx="2842800" cy="101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Source Code Pro"/>
                <a:ea typeface="Source Code Pro"/>
                <a:cs typeface="Source Code Pro"/>
                <a:sym typeface="Source Code Pro"/>
              </a:rPr>
              <a:t>Project flowchart - GNOD Case Study</a:t>
            </a:r>
            <a:endParaRPr b="1" sz="2600">
              <a:latin typeface="Source Code Pro"/>
              <a:ea typeface="Source Code Pro"/>
              <a:cs typeface="Source Code Pro"/>
              <a:sym typeface="Source Code Pr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8"/>
          <p:cNvSpPr/>
          <p:nvPr/>
        </p:nvSpPr>
        <p:spPr>
          <a:xfrm>
            <a:off x="3272525" y="596675"/>
            <a:ext cx="1659600" cy="1406700"/>
          </a:xfrm>
          <a:prstGeom prst="rect">
            <a:avLst/>
          </a:prstGeom>
          <a:noFill/>
          <a:ln cap="flat" cmpd="sng" w="28575">
            <a:solidFill>
              <a:srgbClr val="38761D"/>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Quattrocento Sans"/>
                <a:ea typeface="Quattrocento Sans"/>
                <a:cs typeface="Quattrocento Sans"/>
                <a:sym typeface="Quattrocento Sans"/>
              </a:rPr>
              <a:t>Data collection</a:t>
            </a:r>
            <a:endParaRPr b="1">
              <a:latin typeface="Quattrocento Sans"/>
              <a:ea typeface="Quattrocento Sans"/>
              <a:cs typeface="Quattrocento Sans"/>
              <a:sym typeface="Quattrocento Sans"/>
            </a:endParaRPr>
          </a:p>
        </p:txBody>
      </p:sp>
      <p:sp>
        <p:nvSpPr>
          <p:cNvPr id="176" name="Google Shape;176;p28"/>
          <p:cNvSpPr/>
          <p:nvPr/>
        </p:nvSpPr>
        <p:spPr>
          <a:xfrm>
            <a:off x="5098425" y="36338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Sans"/>
                <a:ea typeface="Quattrocento Sans"/>
                <a:cs typeface="Quattrocento Sans"/>
                <a:sym typeface="Quattrocento Sans"/>
              </a:rPr>
              <a:t>No recommendation</a:t>
            </a:r>
            <a:endParaRPr sz="1200">
              <a:solidFill>
                <a:schemeClr val="dk1"/>
              </a:solidFill>
              <a:latin typeface="Quattrocento Sans"/>
              <a:ea typeface="Quattrocento Sans"/>
              <a:cs typeface="Quattrocento Sans"/>
              <a:sym typeface="Quattrocento Sans"/>
            </a:endParaRPr>
          </a:p>
        </p:txBody>
      </p:sp>
      <p:sp>
        <p:nvSpPr>
          <p:cNvPr id="177" name="Google Shape;177;p28"/>
          <p:cNvSpPr/>
          <p:nvPr/>
        </p:nvSpPr>
        <p:spPr>
          <a:xfrm>
            <a:off x="5722000" y="25331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Sans"/>
                <a:ea typeface="Quattrocento Sans"/>
                <a:cs typeface="Quattrocento Sans"/>
                <a:sym typeface="Quattrocento Sans"/>
              </a:rPr>
              <a:t>Recommend another “hot” song</a:t>
            </a:r>
            <a:endParaRPr sz="1200">
              <a:solidFill>
                <a:schemeClr val="dk1"/>
              </a:solidFill>
              <a:latin typeface="Quattrocento Sans"/>
              <a:ea typeface="Quattrocento Sans"/>
              <a:cs typeface="Quattrocento Sans"/>
              <a:sym typeface="Quattrocento Sans"/>
            </a:endParaRPr>
          </a:p>
        </p:txBody>
      </p:sp>
      <p:cxnSp>
        <p:nvCxnSpPr>
          <p:cNvPr id="178" name="Google Shape;178;p28"/>
          <p:cNvCxnSpPr/>
          <p:nvPr/>
        </p:nvCxnSpPr>
        <p:spPr>
          <a:xfrm>
            <a:off x="2880425" y="3448300"/>
            <a:ext cx="285600" cy="0"/>
          </a:xfrm>
          <a:prstGeom prst="straightConnector1">
            <a:avLst/>
          </a:prstGeom>
          <a:noFill/>
          <a:ln cap="flat" cmpd="sng" w="9525">
            <a:solidFill>
              <a:schemeClr val="dk2"/>
            </a:solidFill>
            <a:prstDash val="solid"/>
            <a:round/>
            <a:headEnd len="med" w="med" type="none"/>
            <a:tailEnd len="med" w="med" type="triangle"/>
          </a:ln>
        </p:spPr>
      </p:cxnSp>
      <p:sp>
        <p:nvSpPr>
          <p:cNvPr id="179" name="Google Shape;179;p28"/>
          <p:cNvSpPr/>
          <p:nvPr/>
        </p:nvSpPr>
        <p:spPr>
          <a:xfrm>
            <a:off x="4368350" y="1675325"/>
            <a:ext cx="2309953" cy="937423"/>
          </a:xfrm>
          <a:custGeom>
            <a:rect b="b" l="l" r="r" t="t"/>
            <a:pathLst>
              <a:path extrusionOk="0" h="33696" w="156793">
                <a:moveTo>
                  <a:pt x="0" y="0"/>
                </a:moveTo>
                <a:cubicBezTo>
                  <a:pt x="3170" y="4121"/>
                  <a:pt x="-2717" y="21241"/>
                  <a:pt x="19022" y="24728"/>
                </a:cubicBezTo>
                <a:cubicBezTo>
                  <a:pt x="40761" y="28215"/>
                  <a:pt x="107473" y="19429"/>
                  <a:pt x="130435" y="20924"/>
                </a:cubicBezTo>
                <a:cubicBezTo>
                  <a:pt x="153397" y="22419"/>
                  <a:pt x="152400" y="31567"/>
                  <a:pt x="156793" y="33696"/>
                </a:cubicBezTo>
              </a:path>
            </a:pathLst>
          </a:custGeom>
          <a:noFill/>
          <a:ln cap="flat" cmpd="sng" w="9525">
            <a:solidFill>
              <a:schemeClr val="dk2"/>
            </a:solidFill>
            <a:prstDash val="dash"/>
            <a:round/>
            <a:headEnd len="med" w="med" type="none"/>
            <a:tailEnd len="med" w="med" type="triangle"/>
          </a:ln>
        </p:spPr>
      </p:sp>
      <p:sp>
        <p:nvSpPr>
          <p:cNvPr id="180" name="Google Shape;180;p28"/>
          <p:cNvSpPr/>
          <p:nvPr/>
        </p:nvSpPr>
        <p:spPr>
          <a:xfrm rot="480551">
            <a:off x="3445461" y="1661145"/>
            <a:ext cx="544671" cy="1457467"/>
          </a:xfrm>
          <a:custGeom>
            <a:rect b="b" l="l" r="r" t="t"/>
            <a:pathLst>
              <a:path extrusionOk="0" h="32880" w="11909">
                <a:moveTo>
                  <a:pt x="11909" y="32880"/>
                </a:moveTo>
                <a:cubicBezTo>
                  <a:pt x="9962" y="30842"/>
                  <a:pt x="1492" y="26132"/>
                  <a:pt x="224" y="20652"/>
                </a:cubicBezTo>
                <a:cubicBezTo>
                  <a:pt x="-1044" y="15172"/>
                  <a:pt x="3621" y="3442"/>
                  <a:pt x="4300" y="0"/>
                </a:cubicBezTo>
              </a:path>
            </a:pathLst>
          </a:custGeom>
          <a:noFill/>
          <a:ln cap="flat" cmpd="sng" w="9525">
            <a:solidFill>
              <a:schemeClr val="dk2"/>
            </a:solidFill>
            <a:prstDash val="dash"/>
            <a:round/>
            <a:headEnd len="med" w="med" type="none"/>
            <a:tailEnd len="med" w="med" type="triangle"/>
          </a:ln>
        </p:spPr>
      </p:sp>
      <p:cxnSp>
        <p:nvCxnSpPr>
          <p:cNvPr id="181" name="Google Shape;181;p28"/>
          <p:cNvCxnSpPr/>
          <p:nvPr/>
        </p:nvCxnSpPr>
        <p:spPr>
          <a:xfrm>
            <a:off x="4708075" y="3448300"/>
            <a:ext cx="231000" cy="0"/>
          </a:xfrm>
          <a:prstGeom prst="straightConnector1">
            <a:avLst/>
          </a:prstGeom>
          <a:noFill/>
          <a:ln cap="flat" cmpd="sng" w="9525">
            <a:solidFill>
              <a:schemeClr val="dk2"/>
            </a:solidFill>
            <a:prstDash val="solid"/>
            <a:round/>
            <a:headEnd len="med" w="med" type="none"/>
            <a:tailEnd len="med" w="med" type="none"/>
          </a:ln>
        </p:spPr>
      </p:cxnSp>
      <p:cxnSp>
        <p:nvCxnSpPr>
          <p:cNvPr id="182" name="Google Shape;182;p28"/>
          <p:cNvCxnSpPr/>
          <p:nvPr/>
        </p:nvCxnSpPr>
        <p:spPr>
          <a:xfrm>
            <a:off x="4944150" y="2897950"/>
            <a:ext cx="0" cy="1100700"/>
          </a:xfrm>
          <a:prstGeom prst="straightConnector1">
            <a:avLst/>
          </a:prstGeom>
          <a:noFill/>
          <a:ln cap="flat" cmpd="sng" w="9525">
            <a:solidFill>
              <a:schemeClr val="dk2"/>
            </a:solidFill>
            <a:prstDash val="solid"/>
            <a:round/>
            <a:headEnd len="med" w="med" type="none"/>
            <a:tailEnd len="med" w="med" type="none"/>
          </a:ln>
        </p:spPr>
      </p:cxnSp>
      <p:cxnSp>
        <p:nvCxnSpPr>
          <p:cNvPr id="183" name="Google Shape;183;p28"/>
          <p:cNvCxnSpPr/>
          <p:nvPr/>
        </p:nvCxnSpPr>
        <p:spPr>
          <a:xfrm>
            <a:off x="4932200" y="2897950"/>
            <a:ext cx="1026000" cy="0"/>
          </a:xfrm>
          <a:prstGeom prst="straightConnector1">
            <a:avLst/>
          </a:prstGeom>
          <a:noFill/>
          <a:ln cap="flat" cmpd="sng" w="9525">
            <a:solidFill>
              <a:schemeClr val="dk2"/>
            </a:solidFill>
            <a:prstDash val="solid"/>
            <a:round/>
            <a:headEnd len="med" w="med" type="none"/>
            <a:tailEnd len="med" w="med" type="triangle"/>
          </a:ln>
        </p:spPr>
      </p:cxnSp>
      <p:cxnSp>
        <p:nvCxnSpPr>
          <p:cNvPr id="184" name="Google Shape;184;p28"/>
          <p:cNvCxnSpPr/>
          <p:nvPr/>
        </p:nvCxnSpPr>
        <p:spPr>
          <a:xfrm>
            <a:off x="4952600" y="3998650"/>
            <a:ext cx="372900" cy="0"/>
          </a:xfrm>
          <a:prstGeom prst="straightConnector1">
            <a:avLst/>
          </a:prstGeom>
          <a:noFill/>
          <a:ln cap="flat" cmpd="sng" w="9525">
            <a:solidFill>
              <a:schemeClr val="dk2"/>
            </a:solidFill>
            <a:prstDash val="solid"/>
            <a:round/>
            <a:headEnd len="med" w="med" type="none"/>
            <a:tailEnd len="med" w="med" type="triangle"/>
          </a:ln>
        </p:spPr>
      </p:cxnSp>
      <p:sp>
        <p:nvSpPr>
          <p:cNvPr id="185" name="Google Shape;185;p28"/>
          <p:cNvSpPr/>
          <p:nvPr/>
        </p:nvSpPr>
        <p:spPr>
          <a:xfrm>
            <a:off x="1583025" y="3106750"/>
            <a:ext cx="148775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Sans"/>
                <a:ea typeface="Quattrocento Sans"/>
                <a:cs typeface="Quattrocento Sans"/>
                <a:sym typeface="Quattrocento Sans"/>
              </a:rPr>
              <a:t>User inputs song</a:t>
            </a:r>
            <a:endParaRPr sz="1200"/>
          </a:p>
        </p:txBody>
      </p:sp>
      <p:sp>
        <p:nvSpPr>
          <p:cNvPr id="186" name="Google Shape;186;p28"/>
          <p:cNvSpPr/>
          <p:nvPr/>
        </p:nvSpPr>
        <p:spPr>
          <a:xfrm>
            <a:off x="3155100" y="2841100"/>
            <a:ext cx="1565700" cy="1201200"/>
          </a:xfrm>
          <a:prstGeom prst="diamond">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ttrocento Sans"/>
                <a:ea typeface="Quattrocento Sans"/>
                <a:cs typeface="Quattrocento Sans"/>
                <a:sym typeface="Quattrocento Sans"/>
              </a:rPr>
              <a:t>Is it currently “hot”?</a:t>
            </a:r>
            <a:endParaRPr sz="1200">
              <a:solidFill>
                <a:schemeClr val="dk1"/>
              </a:solidFill>
              <a:latin typeface="Quattrocento Sans"/>
              <a:ea typeface="Quattrocento Sans"/>
              <a:cs typeface="Quattrocento Sans"/>
              <a:sym typeface="Quattrocento Sans"/>
            </a:endParaRPr>
          </a:p>
          <a:p>
            <a:pPr indent="0" lvl="0" marL="0" rtl="0" algn="ctr">
              <a:spcBef>
                <a:spcPts val="0"/>
              </a:spcBef>
              <a:spcAft>
                <a:spcPts val="0"/>
              </a:spcAft>
              <a:buNone/>
            </a:pPr>
            <a:r>
              <a:t/>
            </a:r>
            <a:endParaRPr sz="1200"/>
          </a:p>
        </p:txBody>
      </p:sp>
      <p:sp>
        <p:nvSpPr>
          <p:cNvPr id="187" name="Google Shape;187;p28"/>
          <p:cNvSpPr txBox="1"/>
          <p:nvPr/>
        </p:nvSpPr>
        <p:spPr>
          <a:xfrm>
            <a:off x="5167500" y="261275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Yes</a:t>
            </a:r>
            <a:endParaRPr sz="1200">
              <a:latin typeface="Quattrocento Sans"/>
              <a:ea typeface="Quattrocento Sans"/>
              <a:cs typeface="Quattrocento Sans"/>
              <a:sym typeface="Quattrocento Sans"/>
            </a:endParaRPr>
          </a:p>
        </p:txBody>
      </p:sp>
      <p:sp>
        <p:nvSpPr>
          <p:cNvPr id="188" name="Google Shape;188;p28"/>
          <p:cNvSpPr txBox="1"/>
          <p:nvPr/>
        </p:nvSpPr>
        <p:spPr>
          <a:xfrm>
            <a:off x="4908050" y="371335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No</a:t>
            </a:r>
            <a:endParaRPr sz="1200">
              <a:latin typeface="Quattrocento Sans"/>
              <a:ea typeface="Quattrocento Sans"/>
              <a:cs typeface="Quattrocento Sans"/>
              <a:sym typeface="Quattrocento Sans"/>
            </a:endParaRPr>
          </a:p>
        </p:txBody>
      </p:sp>
      <p:sp>
        <p:nvSpPr>
          <p:cNvPr id="189" name="Google Shape;189;p28"/>
          <p:cNvSpPr/>
          <p:nvPr/>
        </p:nvSpPr>
        <p:spPr>
          <a:xfrm>
            <a:off x="3448150" y="1005100"/>
            <a:ext cx="1245300" cy="729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Quattrocento Sans"/>
                <a:ea typeface="Quattrocento Sans"/>
                <a:cs typeface="Quattrocento Sans"/>
                <a:sym typeface="Quattrocento Sans"/>
              </a:rPr>
              <a:t>“Hot” songs</a:t>
            </a:r>
            <a:endParaRPr b="1">
              <a:latin typeface="Quattrocento Sans"/>
              <a:ea typeface="Quattrocento Sans"/>
              <a:cs typeface="Quattrocento Sans"/>
              <a:sym typeface="Quattrocento Sans"/>
            </a:endParaRPr>
          </a:p>
        </p:txBody>
      </p:sp>
      <p:sp>
        <p:nvSpPr>
          <p:cNvPr id="190" name="Google Shape;190;p28"/>
          <p:cNvSpPr txBox="1"/>
          <p:nvPr/>
        </p:nvSpPr>
        <p:spPr>
          <a:xfrm>
            <a:off x="4937425" y="1039525"/>
            <a:ext cx="13539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Quattrocento Sans"/>
                <a:ea typeface="Quattrocento Sans"/>
                <a:cs typeface="Quattrocento Sans"/>
                <a:sym typeface="Quattrocento Sans"/>
              </a:rPr>
              <a:t>Web scraping</a:t>
            </a:r>
            <a:endParaRPr b="1" sz="1200">
              <a:latin typeface="Quattrocento Sans"/>
              <a:ea typeface="Quattrocento Sans"/>
              <a:cs typeface="Quattrocento Sans"/>
              <a:sym typeface="Quattrocento Sans"/>
            </a:endParaRPr>
          </a:p>
        </p:txBody>
      </p:sp>
      <p:pic>
        <p:nvPicPr>
          <p:cNvPr id="191" name="Google Shape;191;p28"/>
          <p:cNvPicPr preferRelativeResize="0"/>
          <p:nvPr/>
        </p:nvPicPr>
        <p:blipFill>
          <a:blip r:embed="rId3">
            <a:alphaModFix/>
          </a:blip>
          <a:stretch>
            <a:fillRect/>
          </a:stretch>
        </p:blipFill>
        <p:spPr>
          <a:xfrm>
            <a:off x="6348123" y="850412"/>
            <a:ext cx="372900" cy="334864"/>
          </a:xfrm>
          <a:prstGeom prst="rect">
            <a:avLst/>
          </a:prstGeom>
          <a:noFill/>
          <a:ln>
            <a:noFill/>
          </a:ln>
        </p:spPr>
      </p:pic>
      <p:pic>
        <p:nvPicPr>
          <p:cNvPr id="192" name="Google Shape;192;p28"/>
          <p:cNvPicPr preferRelativeResize="0"/>
          <p:nvPr/>
        </p:nvPicPr>
        <p:blipFill>
          <a:blip r:embed="rId4">
            <a:alphaModFix/>
          </a:blip>
          <a:stretch>
            <a:fillRect/>
          </a:stretch>
        </p:blipFill>
        <p:spPr>
          <a:xfrm>
            <a:off x="6342851" y="1218656"/>
            <a:ext cx="425175" cy="423294"/>
          </a:xfrm>
          <a:prstGeom prst="rect">
            <a:avLst/>
          </a:prstGeom>
          <a:noFill/>
          <a:ln>
            <a:noFill/>
          </a:ln>
        </p:spPr>
      </p:pic>
      <p:cxnSp>
        <p:nvCxnSpPr>
          <p:cNvPr id="193" name="Google Shape;193;p28"/>
          <p:cNvCxnSpPr/>
          <p:nvPr/>
        </p:nvCxnSpPr>
        <p:spPr>
          <a:xfrm rot="10800000">
            <a:off x="4789150" y="1358800"/>
            <a:ext cx="1458000" cy="0"/>
          </a:xfrm>
          <a:prstGeom prst="straightConnector1">
            <a:avLst/>
          </a:prstGeom>
          <a:noFill/>
          <a:ln cap="flat" cmpd="sng" w="9525">
            <a:solidFill>
              <a:schemeClr val="dk2"/>
            </a:solidFill>
            <a:prstDash val="dash"/>
            <a:round/>
            <a:headEnd len="med" w="med" type="none"/>
            <a:tailEnd len="med" w="med" type="triangle"/>
          </a:ln>
        </p:spPr>
      </p:cxnSp>
      <p:cxnSp>
        <p:nvCxnSpPr>
          <p:cNvPr id="194" name="Google Shape;194;p28"/>
          <p:cNvCxnSpPr/>
          <p:nvPr/>
        </p:nvCxnSpPr>
        <p:spPr>
          <a:xfrm>
            <a:off x="4811275" y="1108100"/>
            <a:ext cx="1479900" cy="0"/>
          </a:xfrm>
          <a:prstGeom prst="straightConnector1">
            <a:avLst/>
          </a:prstGeom>
          <a:noFill/>
          <a:ln cap="flat" cmpd="sng" w="9525">
            <a:solidFill>
              <a:schemeClr val="dk2"/>
            </a:solidFill>
            <a:prstDash val="dash"/>
            <a:round/>
            <a:headEnd len="med" w="med" type="none"/>
            <a:tailEnd len="med" w="med" type="triangle"/>
          </a:ln>
        </p:spPr>
      </p:cxnSp>
      <p:sp>
        <p:nvSpPr>
          <p:cNvPr id="195" name="Google Shape;195;p28"/>
          <p:cNvSpPr txBox="1"/>
          <p:nvPr/>
        </p:nvSpPr>
        <p:spPr>
          <a:xfrm>
            <a:off x="26375" y="0"/>
            <a:ext cx="2842800" cy="6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Source Code Pro"/>
                <a:ea typeface="Source Code Pro"/>
                <a:cs typeface="Source Code Pro"/>
                <a:sym typeface="Source Code Pro"/>
              </a:rPr>
              <a:t>1st prototype</a:t>
            </a:r>
            <a:endParaRPr b="1" sz="2600">
              <a:latin typeface="Source Code Pro"/>
              <a:ea typeface="Source Code Pro"/>
              <a:cs typeface="Source Code Pro"/>
              <a:sym typeface="Source Code Pr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9" name="Shape 199"/>
        <p:cNvGrpSpPr/>
        <p:nvPr/>
      </p:nvGrpSpPr>
      <p:grpSpPr>
        <a:xfrm>
          <a:off x="0" y="0"/>
          <a:ext cx="0" cy="0"/>
          <a:chOff x="0" y="0"/>
          <a:chExt cx="0" cy="0"/>
        </a:xfrm>
      </p:grpSpPr>
      <p:sp>
        <p:nvSpPr>
          <p:cNvPr id="200" name="Google Shape;200;p29"/>
          <p:cNvSpPr txBox="1"/>
          <p:nvPr/>
        </p:nvSpPr>
        <p:spPr>
          <a:xfrm>
            <a:off x="1210850" y="683050"/>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When to use web scraping</a:t>
            </a:r>
            <a:endParaRPr sz="2100">
              <a:latin typeface="Comic Sans MS"/>
              <a:ea typeface="Comic Sans MS"/>
              <a:cs typeface="Comic Sans MS"/>
              <a:sym typeface="Comic Sans MS"/>
            </a:endParaRPr>
          </a:p>
        </p:txBody>
      </p:sp>
      <p:sp>
        <p:nvSpPr>
          <p:cNvPr id="201" name="Google Shape;201;p29"/>
          <p:cNvSpPr txBox="1"/>
          <p:nvPr/>
        </p:nvSpPr>
        <p:spPr>
          <a:xfrm>
            <a:off x="825600" y="1174588"/>
            <a:ext cx="7389300" cy="304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Comfortaa"/>
                <a:ea typeface="Comfortaa"/>
                <a:cs typeface="Comfortaa"/>
                <a:sym typeface="Comfortaa"/>
              </a:rPr>
              <a:t>No API - if API is available, normally better to use it</a:t>
            </a:r>
            <a:endParaRPr sz="1500">
              <a:latin typeface="Comfortaa"/>
              <a:ea typeface="Comfortaa"/>
              <a:cs typeface="Comfortaa"/>
              <a:sym typeface="Comfortaa"/>
            </a:endParaRPr>
          </a:p>
          <a:p>
            <a:pPr indent="0" lvl="0" marL="0" rtl="0" algn="l">
              <a:spcBef>
                <a:spcPts val="0"/>
              </a:spcBef>
              <a:spcAft>
                <a:spcPts val="0"/>
              </a:spcAft>
              <a:buNone/>
            </a:pPr>
            <a:r>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Automation Needed - of course we can copy + paste but … ugh </a:t>
            </a:r>
            <a:endParaRPr sz="1500">
              <a:latin typeface="Comfortaa"/>
              <a:ea typeface="Comfortaa"/>
              <a:cs typeface="Comfortaa"/>
              <a:sym typeface="Comfortaa"/>
            </a:endParaRPr>
          </a:p>
          <a:p>
            <a:pPr indent="0" lvl="0" marL="0" rtl="0" algn="l">
              <a:spcBef>
                <a:spcPts val="0"/>
              </a:spcBef>
              <a:spcAft>
                <a:spcPts val="0"/>
              </a:spcAft>
              <a:buNone/>
            </a:pPr>
            <a:r>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Less Restricted - eg no API account required, less rules to follow (eg limit on # requests) </a:t>
            </a:r>
            <a:endParaRPr sz="1500">
              <a:latin typeface="Comfortaa"/>
              <a:ea typeface="Comfortaa"/>
              <a:cs typeface="Comfortaa"/>
              <a:sym typeface="Comfortaa"/>
            </a:endParaRPr>
          </a:p>
          <a:p>
            <a:pPr indent="0" lvl="0" marL="0" rtl="0" algn="l">
              <a:spcBef>
                <a:spcPts val="0"/>
              </a:spcBef>
              <a:spcAft>
                <a:spcPts val="0"/>
              </a:spcAft>
              <a:buNone/>
            </a:pPr>
            <a:r>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ISSUES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	You depend on the structure of the site being scraped</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		Can be messy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		Can change overnight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		Website protections </a:t>
            </a:r>
            <a:endParaRPr sz="1500">
              <a:latin typeface="Comfortaa"/>
              <a:ea typeface="Comfortaa"/>
              <a:cs typeface="Comfortaa"/>
              <a:sym typeface="Comforta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5" name="Shape 205"/>
        <p:cNvGrpSpPr/>
        <p:nvPr/>
      </p:nvGrpSpPr>
      <p:grpSpPr>
        <a:xfrm>
          <a:off x="0" y="0"/>
          <a:ext cx="0" cy="0"/>
          <a:chOff x="0" y="0"/>
          <a:chExt cx="0" cy="0"/>
        </a:xfrm>
      </p:grpSpPr>
      <p:sp>
        <p:nvSpPr>
          <p:cNvPr id="206" name="Google Shape;206;p30"/>
          <p:cNvSpPr txBox="1"/>
          <p:nvPr/>
        </p:nvSpPr>
        <p:spPr>
          <a:xfrm>
            <a:off x="1210850" y="683050"/>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When to use web scraping</a:t>
            </a:r>
            <a:endParaRPr sz="2100">
              <a:latin typeface="Comic Sans MS"/>
              <a:ea typeface="Comic Sans MS"/>
              <a:cs typeface="Comic Sans MS"/>
              <a:sym typeface="Comic Sans MS"/>
            </a:endParaRPr>
          </a:p>
        </p:txBody>
      </p:sp>
      <p:sp>
        <p:nvSpPr>
          <p:cNvPr id="207" name="Google Shape;207;p30"/>
          <p:cNvSpPr txBox="1"/>
          <p:nvPr/>
        </p:nvSpPr>
        <p:spPr>
          <a:xfrm>
            <a:off x="7358200" y="4139625"/>
            <a:ext cx="1345500" cy="5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4"/>
              </a:rPr>
              <a:t>Web scraping slides</a:t>
            </a:r>
            <a:endParaRPr/>
          </a:p>
        </p:txBody>
      </p:sp>
      <p:sp>
        <p:nvSpPr>
          <p:cNvPr id="208" name="Google Shape;208;p30"/>
          <p:cNvSpPr txBox="1"/>
          <p:nvPr/>
        </p:nvSpPr>
        <p:spPr>
          <a:xfrm>
            <a:off x="825600" y="1174588"/>
            <a:ext cx="7389300" cy="304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Comfortaa"/>
                <a:ea typeface="Comfortaa"/>
                <a:cs typeface="Comfortaa"/>
                <a:sym typeface="Comfortaa"/>
              </a:rPr>
              <a:t>Ideas for sites and use cases </a:t>
            </a:r>
            <a:endParaRPr sz="1500">
              <a:latin typeface="Comfortaa"/>
              <a:ea typeface="Comfortaa"/>
              <a:cs typeface="Comfortaa"/>
              <a:sym typeface="Comfortaa"/>
            </a:endParaRPr>
          </a:p>
        </p:txBody>
      </p:sp>
      <p:sp>
        <p:nvSpPr>
          <p:cNvPr id="209" name="Google Shape;209;p30"/>
          <p:cNvSpPr txBox="1"/>
          <p:nvPr/>
        </p:nvSpPr>
        <p:spPr>
          <a:xfrm>
            <a:off x="1005875" y="1638450"/>
            <a:ext cx="6585000" cy="25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Yellow pages - addresses of companies in a city </a:t>
            </a:r>
            <a:endParaRPr/>
          </a:p>
          <a:p>
            <a:pPr indent="0" lvl="0" marL="0" rtl="0" algn="l">
              <a:spcBef>
                <a:spcPts val="0"/>
              </a:spcBef>
              <a:spcAft>
                <a:spcPts val="0"/>
              </a:spcAft>
              <a:buNone/>
            </a:pPr>
            <a:r>
              <a:rPr lang="en"/>
              <a:t>Reddit </a:t>
            </a:r>
            <a:endParaRPr/>
          </a:p>
          <a:p>
            <a:pPr indent="0" lvl="0" marL="0" rtl="0" algn="l">
              <a:spcBef>
                <a:spcPts val="0"/>
              </a:spcBef>
              <a:spcAft>
                <a:spcPts val="0"/>
              </a:spcAft>
              <a:buNone/>
            </a:pPr>
            <a:r>
              <a:rPr lang="en"/>
              <a:t>Asos - images of menswear</a:t>
            </a:r>
            <a:endParaRPr/>
          </a:p>
          <a:p>
            <a:pPr indent="0" lvl="0" marL="0" rtl="0" algn="l">
              <a:spcBef>
                <a:spcPts val="0"/>
              </a:spcBef>
              <a:spcAft>
                <a:spcPts val="0"/>
              </a:spcAft>
              <a:buNone/>
            </a:pPr>
            <a:r>
              <a:rPr lang="en"/>
              <a:t>Social networks </a:t>
            </a:r>
            <a:endParaRPr/>
          </a:p>
          <a:p>
            <a:pPr indent="0" lvl="0" marL="0" rtl="0" algn="l">
              <a:spcBef>
                <a:spcPts val="0"/>
              </a:spcBef>
              <a:spcAft>
                <a:spcPts val="0"/>
              </a:spcAft>
              <a:buNone/>
            </a:pPr>
            <a:r>
              <a:rPr lang="en"/>
              <a:t>Amazon - prices of products </a:t>
            </a:r>
            <a:endParaRPr/>
          </a:p>
          <a:p>
            <a:pPr indent="0" lvl="0" marL="0" rtl="0" algn="l">
              <a:spcBef>
                <a:spcPts val="0"/>
              </a:spcBef>
              <a:spcAft>
                <a:spcPts val="0"/>
              </a:spcAft>
              <a:buNone/>
            </a:pPr>
            <a:r>
              <a:rPr lang="en"/>
              <a:t>Bbc news - see how countries are described </a:t>
            </a:r>
            <a:endParaRPr/>
          </a:p>
          <a:p>
            <a:pPr indent="0" lvl="0" marL="0" rtl="0" algn="l">
              <a:spcBef>
                <a:spcPts val="0"/>
              </a:spcBef>
              <a:spcAft>
                <a:spcPts val="0"/>
              </a:spcAft>
              <a:buNone/>
            </a:pPr>
            <a:r>
              <a:rPr lang="en"/>
              <a:t>Airbnb - apartments and room prices / sizes / locations - impact </a:t>
            </a:r>
            <a:endParaRPr/>
          </a:p>
          <a:p>
            <a:pPr indent="0" lvl="0" marL="0" rtl="0" algn="l">
              <a:spcBef>
                <a:spcPts val="0"/>
              </a:spcBef>
              <a:spcAft>
                <a:spcPts val="0"/>
              </a:spcAft>
              <a:buNone/>
            </a:pPr>
            <a:r>
              <a:rPr lang="en"/>
              <a:t>Twitter - Bit coin all time high - look for acronyms </a:t>
            </a:r>
            <a:endParaRPr/>
          </a:p>
          <a:p>
            <a:pPr indent="0" lvl="0" marL="0" rtl="0" algn="l">
              <a:spcBef>
                <a:spcPts val="0"/>
              </a:spcBef>
              <a:spcAft>
                <a:spcPts val="0"/>
              </a:spcAft>
              <a:buNone/>
            </a:pPr>
            <a:r>
              <a:rPr lang="en"/>
              <a:t>Skyscanner - demand forecasting - prices - best times to book </a:t>
            </a:r>
            <a:endParaRPr/>
          </a:p>
          <a:p>
            <a:pPr indent="0" lvl="0" marL="0" rtl="0" algn="l">
              <a:spcBef>
                <a:spcPts val="0"/>
              </a:spcBef>
              <a:spcAft>
                <a:spcPts val="0"/>
              </a:spcAft>
              <a:buNone/>
            </a:pPr>
            <a:r>
              <a:rPr lang="en"/>
              <a:t>Linkedin - for filtering jobs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3" name="Shape 213"/>
        <p:cNvGrpSpPr/>
        <p:nvPr/>
      </p:nvGrpSpPr>
      <p:grpSpPr>
        <a:xfrm>
          <a:off x="0" y="0"/>
          <a:ext cx="0" cy="0"/>
          <a:chOff x="0" y="0"/>
          <a:chExt cx="0" cy="0"/>
        </a:xfrm>
      </p:grpSpPr>
      <p:sp>
        <p:nvSpPr>
          <p:cNvPr id="214" name="Google Shape;214;p31"/>
          <p:cNvSpPr txBox="1"/>
          <p:nvPr/>
        </p:nvSpPr>
        <p:spPr>
          <a:xfrm>
            <a:off x="1210850" y="683050"/>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Basic html (tree) structure</a:t>
            </a:r>
            <a:endParaRPr sz="2100">
              <a:latin typeface="Comic Sans MS"/>
              <a:ea typeface="Comic Sans MS"/>
              <a:cs typeface="Comic Sans MS"/>
              <a:sym typeface="Comic Sans MS"/>
            </a:endParaRPr>
          </a:p>
        </p:txBody>
      </p:sp>
      <p:sp>
        <p:nvSpPr>
          <p:cNvPr id="215" name="Google Shape;215;p31"/>
          <p:cNvSpPr txBox="1"/>
          <p:nvPr/>
        </p:nvSpPr>
        <p:spPr>
          <a:xfrm>
            <a:off x="1210850" y="1459225"/>
            <a:ext cx="71616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999999"/>
                </a:solidFill>
                <a:highlight>
                  <a:srgbClr val="F4F5F7"/>
                </a:highlight>
                <a:latin typeface="Roboto Mono"/>
                <a:ea typeface="Roboto Mono"/>
                <a:cs typeface="Roboto Mono"/>
                <a:sym typeface="Roboto Mono"/>
              </a:rPr>
              <a:t>&lt;!DOCTYPE html&gt;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&lt;</a:t>
            </a:r>
            <a:r>
              <a:rPr lang="en" sz="1600">
                <a:solidFill>
                  <a:srgbClr val="000080"/>
                </a:solidFill>
                <a:highlight>
                  <a:srgbClr val="F4F5F7"/>
                </a:highlight>
                <a:latin typeface="Roboto Mono"/>
                <a:ea typeface="Roboto Mono"/>
                <a:cs typeface="Roboto Mono"/>
                <a:sym typeface="Roboto Mono"/>
              </a:rPr>
              <a:t>html</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head</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title</a:t>
            </a:r>
            <a:r>
              <a:rPr lang="en" sz="1600">
                <a:solidFill>
                  <a:srgbClr val="172B4D"/>
                </a:solidFill>
                <a:highlight>
                  <a:srgbClr val="F4F5F7"/>
                </a:highlight>
                <a:latin typeface="Roboto Mono"/>
                <a:ea typeface="Roboto Mono"/>
                <a:cs typeface="Roboto Mono"/>
                <a:sym typeface="Roboto Mono"/>
              </a:rPr>
              <a:t>&gt;Page Title&lt;/</a:t>
            </a:r>
            <a:r>
              <a:rPr lang="en" sz="1600">
                <a:solidFill>
                  <a:srgbClr val="000080"/>
                </a:solidFill>
                <a:highlight>
                  <a:srgbClr val="F4F5F7"/>
                </a:highlight>
                <a:latin typeface="Roboto Mono"/>
                <a:ea typeface="Roboto Mono"/>
                <a:cs typeface="Roboto Mono"/>
                <a:sym typeface="Roboto Mono"/>
              </a:rPr>
              <a:t>title</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head</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body</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h1</a:t>
            </a:r>
            <a:r>
              <a:rPr lang="en" sz="1600">
                <a:solidFill>
                  <a:srgbClr val="172B4D"/>
                </a:solidFill>
                <a:highlight>
                  <a:srgbClr val="F4F5F7"/>
                </a:highlight>
                <a:latin typeface="Roboto Mono"/>
                <a:ea typeface="Roboto Mono"/>
                <a:cs typeface="Roboto Mono"/>
                <a:sym typeface="Roboto Mono"/>
              </a:rPr>
              <a:t>&gt;My First Heading&lt;/</a:t>
            </a:r>
            <a:r>
              <a:rPr lang="en" sz="1600">
                <a:solidFill>
                  <a:srgbClr val="000080"/>
                </a:solidFill>
                <a:highlight>
                  <a:srgbClr val="F4F5F7"/>
                </a:highlight>
                <a:latin typeface="Roboto Mono"/>
                <a:ea typeface="Roboto Mono"/>
                <a:cs typeface="Roboto Mono"/>
                <a:sym typeface="Roboto Mono"/>
              </a:rPr>
              <a:t>h1</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p</a:t>
            </a:r>
            <a:r>
              <a:rPr lang="en" sz="1600">
                <a:solidFill>
                  <a:srgbClr val="172B4D"/>
                </a:solidFill>
                <a:highlight>
                  <a:srgbClr val="F4F5F7"/>
                </a:highlight>
                <a:latin typeface="Roboto Mono"/>
                <a:ea typeface="Roboto Mono"/>
                <a:cs typeface="Roboto Mono"/>
                <a:sym typeface="Roboto Mono"/>
              </a:rPr>
              <a:t>&gt;My first paragraph.&lt;/</a:t>
            </a:r>
            <a:r>
              <a:rPr lang="en" sz="1600">
                <a:solidFill>
                  <a:srgbClr val="000080"/>
                </a:solidFill>
                <a:highlight>
                  <a:srgbClr val="F4F5F7"/>
                </a:highlight>
                <a:latin typeface="Roboto Mono"/>
                <a:ea typeface="Roboto Mono"/>
                <a:cs typeface="Roboto Mono"/>
                <a:sym typeface="Roboto Mono"/>
              </a:rPr>
              <a:t>p</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p</a:t>
            </a:r>
            <a:r>
              <a:rPr lang="en" sz="1600">
                <a:solidFill>
                  <a:srgbClr val="172B4D"/>
                </a:solidFill>
                <a:highlight>
                  <a:srgbClr val="F4F5F7"/>
                </a:highlight>
                <a:latin typeface="Roboto Mono"/>
                <a:ea typeface="Roboto Mono"/>
                <a:cs typeface="Roboto Mono"/>
                <a:sym typeface="Roboto Mono"/>
              </a:rPr>
              <a:t>&gt;My second paragraph has a &lt;</a:t>
            </a:r>
            <a:r>
              <a:rPr lang="en" sz="1600">
                <a:solidFill>
                  <a:srgbClr val="000080"/>
                </a:solidFill>
                <a:highlight>
                  <a:srgbClr val="F4F5F7"/>
                </a:highlight>
                <a:latin typeface="Roboto Mono"/>
                <a:ea typeface="Roboto Mono"/>
                <a:cs typeface="Roboto Mono"/>
                <a:sym typeface="Roboto Mono"/>
              </a:rPr>
              <a:t>b</a:t>
            </a:r>
            <a:r>
              <a:rPr lang="en" sz="1600">
                <a:solidFill>
                  <a:srgbClr val="172B4D"/>
                </a:solidFill>
                <a:highlight>
                  <a:srgbClr val="F4F5F7"/>
                </a:highlight>
                <a:latin typeface="Roboto Mono"/>
                <a:ea typeface="Roboto Mono"/>
                <a:cs typeface="Roboto Mono"/>
                <a:sym typeface="Roboto Mono"/>
              </a:rPr>
              <a:t>&gt;bold&lt;</a:t>
            </a:r>
            <a:r>
              <a:rPr lang="en" sz="1600">
                <a:solidFill>
                  <a:srgbClr val="000080"/>
                </a:solidFill>
                <a:highlight>
                  <a:srgbClr val="F4F5F7"/>
                </a:highlight>
                <a:latin typeface="Roboto Mono"/>
                <a:ea typeface="Roboto Mono"/>
                <a:cs typeface="Roboto Mono"/>
                <a:sym typeface="Roboto Mono"/>
              </a:rPr>
              <a:t>b</a:t>
            </a:r>
            <a:r>
              <a:rPr lang="en" sz="1600">
                <a:solidFill>
                  <a:srgbClr val="172B4D"/>
                </a:solidFill>
                <a:highlight>
                  <a:srgbClr val="F4F5F7"/>
                </a:highlight>
                <a:latin typeface="Roboto Mono"/>
                <a:ea typeface="Roboto Mono"/>
                <a:cs typeface="Roboto Mono"/>
                <a:sym typeface="Roboto Mono"/>
              </a:rPr>
              <a:t>&gt; word!&lt;/</a:t>
            </a:r>
            <a:r>
              <a:rPr lang="en" sz="1600">
                <a:solidFill>
                  <a:srgbClr val="000080"/>
                </a:solidFill>
                <a:highlight>
                  <a:srgbClr val="F4F5F7"/>
                </a:highlight>
                <a:latin typeface="Roboto Mono"/>
                <a:ea typeface="Roboto Mono"/>
                <a:cs typeface="Roboto Mono"/>
                <a:sym typeface="Roboto Mono"/>
              </a:rPr>
              <a:t>p</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body</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76200" marR="76200" rtl="0" algn="l">
              <a:lnSpc>
                <a:spcPct val="115000"/>
              </a:lnSpc>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&lt;/</a:t>
            </a:r>
            <a:r>
              <a:rPr lang="en" sz="1600">
                <a:solidFill>
                  <a:srgbClr val="000080"/>
                </a:solidFill>
                <a:highlight>
                  <a:srgbClr val="F4F5F7"/>
                </a:highlight>
                <a:latin typeface="Roboto Mono"/>
                <a:ea typeface="Roboto Mono"/>
                <a:cs typeface="Roboto Mono"/>
                <a:sym typeface="Roboto Mono"/>
              </a:rPr>
              <a:t>html</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 name="Shape 63"/>
        <p:cNvGrpSpPr/>
        <p:nvPr/>
      </p:nvGrpSpPr>
      <p:grpSpPr>
        <a:xfrm>
          <a:off x="0" y="0"/>
          <a:ext cx="0" cy="0"/>
          <a:chOff x="0" y="0"/>
          <a:chExt cx="0" cy="0"/>
        </a:xfrm>
      </p:grpSpPr>
      <p:sp>
        <p:nvSpPr>
          <p:cNvPr id="64" name="Google Shape;64;p14"/>
          <p:cNvSpPr txBox="1"/>
          <p:nvPr/>
        </p:nvSpPr>
        <p:spPr>
          <a:xfrm>
            <a:off x="658975" y="2324700"/>
            <a:ext cx="43704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000">
                <a:solidFill>
                  <a:srgbClr val="2DC5FA"/>
                </a:solidFill>
                <a:latin typeface="Work Sans"/>
                <a:ea typeface="Work Sans"/>
                <a:cs typeface="Work Sans"/>
                <a:sym typeface="Work Sans"/>
              </a:rPr>
              <a:t>What will I learn in this unit?</a:t>
            </a:r>
            <a:endParaRPr b="1" sz="2000">
              <a:solidFill>
                <a:srgbClr val="2DC5FA"/>
              </a:solidFill>
              <a:latin typeface="Work Sans"/>
              <a:ea typeface="Work Sans"/>
              <a:cs typeface="Work Sans"/>
              <a:sym typeface="Work Sans"/>
            </a:endParaRPr>
          </a:p>
        </p:txBody>
      </p:sp>
      <p:pic>
        <p:nvPicPr>
          <p:cNvPr id="65" name="Google Shape;65;p14"/>
          <p:cNvPicPr preferRelativeResize="0"/>
          <p:nvPr/>
        </p:nvPicPr>
        <p:blipFill>
          <a:blip r:embed="rId4">
            <a:alphaModFix/>
          </a:blip>
          <a:stretch>
            <a:fillRect/>
          </a:stretch>
        </p:blipFill>
        <p:spPr>
          <a:xfrm>
            <a:off x="5128275" y="307513"/>
            <a:ext cx="3625300" cy="452847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9" name="Shape 219"/>
        <p:cNvGrpSpPr/>
        <p:nvPr/>
      </p:nvGrpSpPr>
      <p:grpSpPr>
        <a:xfrm>
          <a:off x="0" y="0"/>
          <a:ext cx="0" cy="0"/>
          <a:chOff x="0" y="0"/>
          <a:chExt cx="0" cy="0"/>
        </a:xfrm>
      </p:grpSpPr>
      <p:sp>
        <p:nvSpPr>
          <p:cNvPr id="220" name="Google Shape;220;p32"/>
          <p:cNvSpPr txBox="1"/>
          <p:nvPr/>
        </p:nvSpPr>
        <p:spPr>
          <a:xfrm>
            <a:off x="703750" y="610600"/>
            <a:ext cx="7824000" cy="4025700"/>
          </a:xfrm>
          <a:prstGeom prst="rect">
            <a:avLst/>
          </a:prstGeom>
          <a:noFill/>
          <a:ln>
            <a:noFill/>
          </a:ln>
        </p:spPr>
        <p:txBody>
          <a:bodyPr anchorCtr="0" anchor="t" bIns="91425" lIns="91425" spcFirstLastPara="1" rIns="91425" wrap="square" tIns="91425">
            <a:noAutofit/>
          </a:bodyPr>
          <a:lstStyle/>
          <a:p>
            <a:pPr indent="-339725" lvl="0" marL="457200" rtl="0" algn="l">
              <a:lnSpc>
                <a:spcPct val="115000"/>
              </a:lnSpc>
              <a:spcBef>
                <a:spcPts val="1800"/>
              </a:spcBef>
              <a:spcAft>
                <a:spcPts val="0"/>
              </a:spcAft>
              <a:buClr>
                <a:srgbClr val="172B4D"/>
              </a:buClr>
              <a:buSzPts val="1750"/>
              <a:buFont typeface="Roboto"/>
              <a:buChar char="●"/>
            </a:pPr>
            <a:r>
              <a:rPr lang="en" sz="1750">
                <a:solidFill>
                  <a:srgbClr val="172B4D"/>
                </a:solidFill>
                <a:highlight>
                  <a:srgbClr val="FFFFFF"/>
                </a:highlight>
                <a:latin typeface="Roboto"/>
                <a:ea typeface="Roboto"/>
                <a:cs typeface="Roboto"/>
                <a:sym typeface="Roboto"/>
              </a:rPr>
              <a:t>An </a:t>
            </a:r>
            <a:r>
              <a:rPr b="1" lang="en" sz="1750">
                <a:solidFill>
                  <a:srgbClr val="172B4D"/>
                </a:solidFill>
                <a:highlight>
                  <a:srgbClr val="FFFFFF"/>
                </a:highlight>
                <a:latin typeface="Roboto"/>
                <a:ea typeface="Roboto"/>
                <a:cs typeface="Roboto"/>
                <a:sym typeface="Roboto"/>
              </a:rPr>
              <a:t>HTML element</a:t>
            </a:r>
            <a:r>
              <a:rPr lang="en" sz="1750">
                <a:solidFill>
                  <a:srgbClr val="172B4D"/>
                </a:solidFill>
                <a:highlight>
                  <a:srgbClr val="FFFFFF"/>
                </a:highlight>
                <a:latin typeface="Roboto"/>
                <a:ea typeface="Roboto"/>
                <a:cs typeface="Roboto"/>
                <a:sym typeface="Roboto"/>
              </a:rPr>
              <a:t> is defined by a start tag, some content and an end tag. When web scraping we will mostly be interested in the content, but the tag will be crucial in locating the content.</a:t>
            </a:r>
            <a:endParaRPr sz="1750">
              <a:solidFill>
                <a:srgbClr val="172B4D"/>
              </a:solidFill>
              <a:highlight>
                <a:srgbClr val="FFFFFF"/>
              </a:highlight>
              <a:latin typeface="Roboto"/>
              <a:ea typeface="Roboto"/>
              <a:cs typeface="Roboto"/>
              <a:sym typeface="Roboto"/>
            </a:endParaRPr>
          </a:p>
          <a:p>
            <a:pPr indent="-339725" lvl="0" marL="457200" rtl="0" algn="l">
              <a:lnSpc>
                <a:spcPct val="115000"/>
              </a:lnSpc>
              <a:spcBef>
                <a:spcPts val="0"/>
              </a:spcBef>
              <a:spcAft>
                <a:spcPts val="0"/>
              </a:spcAft>
              <a:buClr>
                <a:srgbClr val="172B4D"/>
              </a:buClr>
              <a:buSzPts val="1750"/>
              <a:buFont typeface="Roboto"/>
              <a:buChar char="●"/>
            </a:pPr>
            <a:r>
              <a:rPr b="1" lang="en" sz="1750">
                <a:solidFill>
                  <a:srgbClr val="172B4D"/>
                </a:solidFill>
                <a:highlight>
                  <a:srgbClr val="FFFFFF"/>
                </a:highlight>
                <a:latin typeface="Roboto"/>
                <a:ea typeface="Roboto"/>
                <a:cs typeface="Roboto"/>
                <a:sym typeface="Roboto"/>
              </a:rPr>
              <a:t>Tags</a:t>
            </a:r>
            <a:r>
              <a:rPr lang="en" sz="1750">
                <a:solidFill>
                  <a:srgbClr val="172B4D"/>
                </a:solidFill>
                <a:highlight>
                  <a:srgbClr val="FFFFFF"/>
                </a:highlight>
                <a:latin typeface="Roboto"/>
                <a:ea typeface="Roboto"/>
                <a:cs typeface="Roboto"/>
                <a:sym typeface="Roboto"/>
              </a:rPr>
              <a:t> are just keywords that encapsulate some content. They tell the web browser how to display the content. Some examples of common tags are:</a:t>
            </a:r>
            <a:endParaRPr sz="17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600">
                <a:solidFill>
                  <a:srgbClr val="172B4D"/>
                </a:solidFill>
                <a:highlight>
                  <a:srgbClr val="F4F5F7"/>
                </a:highlight>
                <a:latin typeface="Roboto Mono"/>
                <a:ea typeface="Roboto Mono"/>
                <a:cs typeface="Roboto Mono"/>
                <a:sym typeface="Roboto Mono"/>
              </a:rPr>
              <a:t>&lt;!DOCTYPE&gt;</a:t>
            </a:r>
            <a:r>
              <a:rPr lang="en" sz="1750">
                <a:solidFill>
                  <a:srgbClr val="172B4D"/>
                </a:solidFill>
                <a:highlight>
                  <a:srgbClr val="FFFFFF"/>
                </a:highlight>
                <a:latin typeface="Roboto"/>
                <a:ea typeface="Roboto"/>
                <a:cs typeface="Roboto"/>
                <a:sym typeface="Roboto"/>
              </a:rPr>
              <a:t> and &lt;html&gt; define the document type</a:t>
            </a:r>
            <a:endParaRPr sz="1750">
              <a:solidFill>
                <a:srgbClr val="172B4D"/>
              </a:solidFill>
              <a:highlight>
                <a:srgbClr val="FFFFFF"/>
              </a:highlight>
              <a:latin typeface="Roboto"/>
              <a:ea typeface="Roboto"/>
              <a:cs typeface="Roboto"/>
              <a:sym typeface="Roboto"/>
            </a:endParaRPr>
          </a:p>
          <a:p>
            <a:pPr indent="-339725" lvl="0" marL="457200" rtl="0" algn="l">
              <a:lnSpc>
                <a:spcPct val="115000"/>
              </a:lnSpc>
              <a:spcBef>
                <a:spcPts val="0"/>
              </a:spcBef>
              <a:spcAft>
                <a:spcPts val="0"/>
              </a:spcAft>
              <a:buClr>
                <a:srgbClr val="172B4D"/>
              </a:buClr>
              <a:buSzPts val="1750"/>
              <a:buFont typeface="Roboto"/>
              <a:buChar char="●"/>
            </a:pPr>
            <a:r>
              <a:rPr lang="en" sz="1750">
                <a:solidFill>
                  <a:srgbClr val="172B4D"/>
                </a:solidFill>
                <a:highlight>
                  <a:srgbClr val="FFFFFF"/>
                </a:highlight>
                <a:latin typeface="Roboto"/>
                <a:ea typeface="Roboto"/>
                <a:cs typeface="Roboto"/>
                <a:sym typeface="Roboto"/>
              </a:rPr>
              <a:t>&lt;head&gt;, &lt;title&gt; and &lt;body&gt; define the main parts of the document</a:t>
            </a:r>
            <a:endParaRPr sz="1750">
              <a:solidFill>
                <a:srgbClr val="172B4D"/>
              </a:solidFill>
              <a:highlight>
                <a:srgbClr val="FFFFFF"/>
              </a:highlight>
              <a:latin typeface="Roboto"/>
              <a:ea typeface="Roboto"/>
              <a:cs typeface="Roboto"/>
              <a:sym typeface="Roboto"/>
            </a:endParaRPr>
          </a:p>
          <a:p>
            <a:pPr indent="-339725" lvl="0" marL="457200" rtl="0" algn="l">
              <a:lnSpc>
                <a:spcPct val="115000"/>
              </a:lnSpc>
              <a:spcBef>
                <a:spcPts val="0"/>
              </a:spcBef>
              <a:spcAft>
                <a:spcPts val="0"/>
              </a:spcAft>
              <a:buClr>
                <a:srgbClr val="172B4D"/>
              </a:buClr>
              <a:buSzPts val="1750"/>
              <a:buFont typeface="Roboto"/>
              <a:buChar char="●"/>
            </a:pPr>
            <a:r>
              <a:rPr lang="en" sz="1750">
                <a:solidFill>
                  <a:srgbClr val="172B4D"/>
                </a:solidFill>
                <a:highlight>
                  <a:srgbClr val="FFFFFF"/>
                </a:highlight>
                <a:latin typeface="Roboto"/>
                <a:ea typeface="Roboto"/>
                <a:cs typeface="Roboto"/>
                <a:sym typeface="Roboto"/>
              </a:rPr>
              <a:t>&lt;h1&gt; to &lt;h6&gt; define headings</a:t>
            </a:r>
            <a:endParaRPr sz="1750">
              <a:solidFill>
                <a:srgbClr val="172B4D"/>
              </a:solidFill>
              <a:highlight>
                <a:srgbClr val="FFFFFF"/>
              </a:highlight>
              <a:latin typeface="Roboto"/>
              <a:ea typeface="Roboto"/>
              <a:cs typeface="Roboto"/>
              <a:sym typeface="Roboto"/>
            </a:endParaRPr>
          </a:p>
          <a:p>
            <a:pPr indent="-339725" lvl="0" marL="457200" rtl="0" algn="l">
              <a:lnSpc>
                <a:spcPct val="115000"/>
              </a:lnSpc>
              <a:spcBef>
                <a:spcPts val="0"/>
              </a:spcBef>
              <a:spcAft>
                <a:spcPts val="0"/>
              </a:spcAft>
              <a:buClr>
                <a:srgbClr val="172B4D"/>
              </a:buClr>
              <a:buSzPts val="1750"/>
              <a:buFont typeface="Roboto"/>
              <a:buChar char="●"/>
            </a:pPr>
            <a:r>
              <a:rPr lang="en" sz="1750">
                <a:solidFill>
                  <a:srgbClr val="172B4D"/>
                </a:solidFill>
                <a:highlight>
                  <a:srgbClr val="FFFFFF"/>
                </a:highlight>
                <a:latin typeface="Roboto"/>
                <a:ea typeface="Roboto"/>
                <a:cs typeface="Roboto"/>
                <a:sym typeface="Roboto"/>
              </a:rPr>
              <a:t>&lt;p&gt; defines a paragraph</a:t>
            </a:r>
            <a:endParaRPr sz="1750">
              <a:solidFill>
                <a:srgbClr val="172B4D"/>
              </a:solidFill>
              <a:highlight>
                <a:srgbClr val="FFFFFF"/>
              </a:highlight>
              <a:latin typeface="Roboto"/>
              <a:ea typeface="Roboto"/>
              <a:cs typeface="Roboto"/>
              <a:sym typeface="Roboto"/>
            </a:endParaRPr>
          </a:p>
          <a:p>
            <a:pPr indent="-339725" lvl="0" marL="457200" rtl="0" algn="l">
              <a:lnSpc>
                <a:spcPct val="115000"/>
              </a:lnSpc>
              <a:spcBef>
                <a:spcPts val="0"/>
              </a:spcBef>
              <a:spcAft>
                <a:spcPts val="0"/>
              </a:spcAft>
              <a:buClr>
                <a:srgbClr val="172B4D"/>
              </a:buClr>
              <a:buSzPts val="1750"/>
              <a:buFont typeface="Roboto"/>
              <a:buChar char="●"/>
            </a:pPr>
            <a:r>
              <a:rPr lang="en" sz="1750">
                <a:solidFill>
                  <a:srgbClr val="172B4D"/>
                </a:solidFill>
                <a:highlight>
                  <a:srgbClr val="FFFFFF"/>
                </a:highlight>
                <a:latin typeface="Roboto"/>
                <a:ea typeface="Roboto"/>
                <a:cs typeface="Roboto"/>
                <a:sym typeface="Roboto"/>
              </a:rPr>
              <a:t>&lt;b&gt; will make its contents bold</a:t>
            </a:r>
            <a:endParaRPr sz="1750">
              <a:solidFill>
                <a:srgbClr val="172B4D"/>
              </a:solidFill>
              <a:highlight>
                <a:srgbClr val="FFFFFF"/>
              </a:highlight>
              <a:latin typeface="Roboto"/>
              <a:ea typeface="Roboto"/>
              <a:cs typeface="Roboto"/>
              <a:sym typeface="Roboto"/>
            </a:endParaRPr>
          </a:p>
          <a:p>
            <a:pPr indent="0" lvl="0" marL="76200" marR="76200" rtl="0" algn="l">
              <a:lnSpc>
                <a:spcPct val="115000"/>
              </a:lnSpc>
              <a:spcBef>
                <a:spcPts val="0"/>
              </a:spcBef>
              <a:spcAft>
                <a:spcPts val="0"/>
              </a:spcAft>
              <a:buNone/>
            </a:pPr>
            <a:r>
              <a:t/>
            </a:r>
            <a:endParaRPr b="1" sz="1900">
              <a:solidFill>
                <a:srgbClr val="999999"/>
              </a:solidFill>
              <a:highlight>
                <a:srgbClr val="F4F5F7"/>
              </a:highlight>
              <a:latin typeface="Roboto Mono"/>
              <a:ea typeface="Roboto Mono"/>
              <a:cs typeface="Roboto Mono"/>
              <a:sym typeface="Roboto Mon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4" name="Shape 224"/>
        <p:cNvGrpSpPr/>
        <p:nvPr/>
      </p:nvGrpSpPr>
      <p:grpSpPr>
        <a:xfrm>
          <a:off x="0" y="0"/>
          <a:ext cx="0" cy="0"/>
          <a:chOff x="0" y="0"/>
          <a:chExt cx="0" cy="0"/>
        </a:xfrm>
      </p:grpSpPr>
      <p:sp>
        <p:nvSpPr>
          <p:cNvPr id="225" name="Google Shape;225;p33"/>
          <p:cNvSpPr txBox="1"/>
          <p:nvPr/>
        </p:nvSpPr>
        <p:spPr>
          <a:xfrm>
            <a:off x="1210850" y="683050"/>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u="sng">
                <a:solidFill>
                  <a:schemeClr val="hlink"/>
                </a:solidFill>
                <a:latin typeface="Comic Sans MS"/>
                <a:ea typeface="Comic Sans MS"/>
                <a:cs typeface="Comic Sans MS"/>
                <a:sym typeface="Comic Sans MS"/>
                <a:hlinkClick r:id="rId4"/>
              </a:rPr>
              <a:t>Tags</a:t>
            </a:r>
            <a:r>
              <a:rPr lang="en" sz="2100">
                <a:latin typeface="Comic Sans MS"/>
                <a:ea typeface="Comic Sans MS"/>
                <a:cs typeface="Comic Sans MS"/>
                <a:sym typeface="Comic Sans MS"/>
              </a:rPr>
              <a:t> , attributes and value pairs</a:t>
            </a:r>
            <a:endParaRPr sz="2100">
              <a:latin typeface="Comic Sans MS"/>
              <a:ea typeface="Comic Sans MS"/>
              <a:cs typeface="Comic Sans MS"/>
              <a:sym typeface="Comic Sans MS"/>
            </a:endParaRPr>
          </a:p>
        </p:txBody>
      </p:sp>
      <p:sp>
        <p:nvSpPr>
          <p:cNvPr id="226" name="Google Shape;226;p33"/>
          <p:cNvSpPr txBox="1"/>
          <p:nvPr/>
        </p:nvSpPr>
        <p:spPr>
          <a:xfrm>
            <a:off x="755500" y="1397125"/>
            <a:ext cx="6861300" cy="3000000"/>
          </a:xfrm>
          <a:prstGeom prst="rect">
            <a:avLst/>
          </a:prstGeom>
          <a:noFill/>
          <a:ln>
            <a:noFill/>
          </a:ln>
        </p:spPr>
        <p:txBody>
          <a:bodyPr anchorCtr="0" anchor="t" bIns="91425" lIns="91425" spcFirstLastPara="1" rIns="91425" wrap="square" tIns="91425">
            <a:noAutofit/>
          </a:bodyPr>
          <a:lstStyle/>
          <a:p>
            <a:pPr indent="0" lvl="0" marL="76200" marR="76200" rtl="0" algn="l">
              <a:lnSpc>
                <a:spcPct val="115000"/>
              </a:lnSpc>
              <a:spcBef>
                <a:spcPts val="0"/>
              </a:spcBef>
              <a:spcAft>
                <a:spcPts val="0"/>
              </a:spcAft>
              <a:buNone/>
            </a:pPr>
            <a:r>
              <a:rPr lang="en" sz="1900">
                <a:solidFill>
                  <a:srgbClr val="172B4D"/>
                </a:solidFill>
                <a:highlight>
                  <a:srgbClr val="F4F5F7"/>
                </a:highlight>
                <a:latin typeface="Roboto Mono"/>
                <a:ea typeface="Roboto Mono"/>
                <a:cs typeface="Roboto Mono"/>
                <a:sym typeface="Roboto Mono"/>
              </a:rPr>
              <a:t>&lt;</a:t>
            </a:r>
            <a:r>
              <a:rPr lang="en" sz="1900">
                <a:solidFill>
                  <a:srgbClr val="000080"/>
                </a:solidFill>
                <a:highlight>
                  <a:srgbClr val="F4F5F7"/>
                </a:highlight>
                <a:latin typeface="Roboto Mono"/>
                <a:ea typeface="Roboto Mono"/>
                <a:cs typeface="Roboto Mono"/>
                <a:sym typeface="Roboto Mono"/>
              </a:rPr>
              <a:t>a</a:t>
            </a:r>
            <a:r>
              <a:rPr lang="en" sz="1900">
                <a:solidFill>
                  <a:srgbClr val="172B4D"/>
                </a:solidFill>
                <a:highlight>
                  <a:srgbClr val="F4F5F7"/>
                </a:highlight>
                <a:latin typeface="Roboto Mono"/>
                <a:ea typeface="Roboto Mono"/>
                <a:cs typeface="Roboto Mono"/>
                <a:sym typeface="Roboto Mono"/>
              </a:rPr>
              <a:t> </a:t>
            </a:r>
            <a:r>
              <a:rPr lang="en" sz="1900">
                <a:solidFill>
                  <a:srgbClr val="008080"/>
                </a:solidFill>
                <a:highlight>
                  <a:srgbClr val="F4F5F7"/>
                </a:highlight>
                <a:latin typeface="Roboto Mono"/>
                <a:ea typeface="Roboto Mono"/>
                <a:cs typeface="Roboto Mono"/>
                <a:sym typeface="Roboto Mono"/>
              </a:rPr>
              <a:t>href</a:t>
            </a:r>
            <a:r>
              <a:rPr b="1" lang="en" sz="1900">
                <a:solidFill>
                  <a:srgbClr val="172B4D"/>
                </a:solidFill>
                <a:highlight>
                  <a:srgbClr val="F4F5F7"/>
                </a:highlight>
                <a:latin typeface="Roboto Mono"/>
                <a:ea typeface="Roboto Mono"/>
                <a:cs typeface="Roboto Mono"/>
                <a:sym typeface="Roboto Mono"/>
              </a:rPr>
              <a:t>=</a:t>
            </a:r>
            <a:r>
              <a:rPr lang="en" sz="1900">
                <a:solidFill>
                  <a:srgbClr val="BB8844"/>
                </a:solidFill>
                <a:highlight>
                  <a:srgbClr val="F4F5F7"/>
                </a:highlight>
                <a:latin typeface="Roboto Mono"/>
                <a:ea typeface="Roboto Mono"/>
                <a:cs typeface="Roboto Mono"/>
                <a:sym typeface="Roboto Mono"/>
              </a:rPr>
              <a:t>"</a:t>
            </a:r>
            <a:r>
              <a:rPr lang="en" sz="1900" u="sng">
                <a:solidFill>
                  <a:schemeClr val="hlink"/>
                </a:solidFill>
                <a:highlight>
                  <a:srgbClr val="F4F5F7"/>
                </a:highlight>
                <a:latin typeface="Roboto Mono"/>
                <a:ea typeface="Roboto Mono"/>
                <a:cs typeface="Roboto Mono"/>
                <a:sym typeface="Roboto Mono"/>
                <a:hlinkClick r:id="rId5"/>
              </a:rPr>
              <a:t>https://www.ironhack.com/</a:t>
            </a:r>
            <a:r>
              <a:rPr lang="en" sz="1900">
                <a:solidFill>
                  <a:srgbClr val="BB8844"/>
                </a:solidFill>
                <a:highlight>
                  <a:srgbClr val="F4F5F7"/>
                </a:highlight>
                <a:latin typeface="Roboto Mono"/>
                <a:ea typeface="Roboto Mono"/>
                <a:cs typeface="Roboto Mono"/>
                <a:sym typeface="Roboto Mono"/>
              </a:rPr>
              <a:t>"</a:t>
            </a:r>
            <a:r>
              <a:rPr lang="en" sz="1900">
                <a:solidFill>
                  <a:srgbClr val="172B4D"/>
                </a:solidFill>
                <a:highlight>
                  <a:srgbClr val="F4F5F7"/>
                </a:highlight>
                <a:latin typeface="Roboto Mono"/>
                <a:ea typeface="Roboto Mono"/>
                <a:cs typeface="Roboto Mono"/>
                <a:sym typeface="Roboto Mono"/>
              </a:rPr>
              <a:t>&gt;a data bootcamp&lt;/</a:t>
            </a:r>
            <a:r>
              <a:rPr lang="en" sz="1900">
                <a:solidFill>
                  <a:srgbClr val="000080"/>
                </a:solidFill>
                <a:highlight>
                  <a:srgbClr val="F4F5F7"/>
                </a:highlight>
                <a:latin typeface="Roboto Mono"/>
                <a:ea typeface="Roboto Mono"/>
                <a:cs typeface="Roboto Mono"/>
                <a:sym typeface="Roboto Mono"/>
              </a:rPr>
              <a:t>a</a:t>
            </a:r>
            <a:r>
              <a:rPr lang="en" sz="1900">
                <a:solidFill>
                  <a:srgbClr val="172B4D"/>
                </a:solidFill>
                <a:highlight>
                  <a:srgbClr val="F4F5F7"/>
                </a:highlight>
                <a:latin typeface="Roboto Mono"/>
                <a:ea typeface="Roboto Mono"/>
                <a:cs typeface="Roboto Mono"/>
                <a:sym typeface="Roboto Mono"/>
              </a:rPr>
              <a:t>&gt;</a:t>
            </a:r>
            <a:endParaRPr sz="1900">
              <a:solidFill>
                <a:srgbClr val="172B4D"/>
              </a:solidFill>
              <a:highlight>
                <a:srgbClr val="F4F5F7"/>
              </a:highlight>
              <a:latin typeface="Roboto Mono"/>
              <a:ea typeface="Roboto Mono"/>
              <a:cs typeface="Roboto Mono"/>
              <a:sym typeface="Roboto Mon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0" name="Shape 230"/>
        <p:cNvGrpSpPr/>
        <p:nvPr/>
      </p:nvGrpSpPr>
      <p:grpSpPr>
        <a:xfrm>
          <a:off x="0" y="0"/>
          <a:ext cx="0" cy="0"/>
          <a:chOff x="0" y="0"/>
          <a:chExt cx="0" cy="0"/>
        </a:xfrm>
      </p:grpSpPr>
      <p:sp>
        <p:nvSpPr>
          <p:cNvPr id="231" name="Google Shape;231;p34"/>
          <p:cNvSpPr txBox="1"/>
          <p:nvPr/>
        </p:nvSpPr>
        <p:spPr>
          <a:xfrm>
            <a:off x="1210850" y="683050"/>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Attributes you need to know </a:t>
            </a:r>
            <a:endParaRPr sz="2100">
              <a:latin typeface="Comic Sans MS"/>
              <a:ea typeface="Comic Sans MS"/>
              <a:cs typeface="Comic Sans MS"/>
              <a:sym typeface="Comic Sans MS"/>
            </a:endParaRPr>
          </a:p>
        </p:txBody>
      </p:sp>
      <p:sp>
        <p:nvSpPr>
          <p:cNvPr id="232" name="Google Shape;232;p34"/>
          <p:cNvSpPr txBox="1"/>
          <p:nvPr/>
        </p:nvSpPr>
        <p:spPr>
          <a:xfrm>
            <a:off x="558875" y="1169450"/>
            <a:ext cx="8072400" cy="3415200"/>
          </a:xfrm>
          <a:prstGeom prst="rect">
            <a:avLst/>
          </a:prstGeom>
          <a:noFill/>
          <a:ln>
            <a:noFill/>
          </a:ln>
        </p:spPr>
        <p:txBody>
          <a:bodyPr anchorCtr="0" anchor="t" bIns="91425" lIns="91425" spcFirstLastPara="1" rIns="91425" wrap="square" tIns="91425">
            <a:noAutofit/>
          </a:bodyPr>
          <a:lstStyle/>
          <a:p>
            <a:pPr indent="-327025" lvl="0" marL="457200" rtl="0" algn="l">
              <a:lnSpc>
                <a:spcPct val="100000"/>
              </a:lnSpc>
              <a:spcBef>
                <a:spcPts val="1800"/>
              </a:spcBef>
              <a:spcAft>
                <a:spcPts val="0"/>
              </a:spcAft>
              <a:buClr>
                <a:srgbClr val="172B4D"/>
              </a:buClr>
              <a:buSzPts val="1550"/>
              <a:buFont typeface="Roboto"/>
              <a:buChar char="●"/>
            </a:pPr>
            <a:r>
              <a:rPr lang="en" sz="1550">
                <a:solidFill>
                  <a:srgbClr val="172B4D"/>
                </a:solidFill>
                <a:highlight>
                  <a:srgbClr val="FFFFFF"/>
                </a:highlight>
                <a:latin typeface="Roboto"/>
                <a:ea typeface="Roboto"/>
                <a:cs typeface="Roboto"/>
                <a:sym typeface="Roboto"/>
              </a:rPr>
              <a:t>The </a:t>
            </a:r>
            <a:r>
              <a:rPr b="1" lang="en" sz="1550">
                <a:solidFill>
                  <a:srgbClr val="172B4D"/>
                </a:solidFill>
                <a:highlight>
                  <a:srgbClr val="FFFFFF"/>
                </a:highlight>
                <a:latin typeface="Roboto"/>
                <a:ea typeface="Roboto"/>
                <a:cs typeface="Roboto"/>
                <a:sym typeface="Roboto"/>
              </a:rPr>
              <a:t>id</a:t>
            </a:r>
            <a:r>
              <a:rPr lang="en" sz="1550">
                <a:solidFill>
                  <a:srgbClr val="172B4D"/>
                </a:solidFill>
                <a:highlight>
                  <a:srgbClr val="FFFFFF"/>
                </a:highlight>
                <a:latin typeface="Roboto"/>
                <a:ea typeface="Roboto"/>
                <a:cs typeface="Roboto"/>
                <a:sym typeface="Roboto"/>
              </a:rPr>
              <a:t> attribute: </a:t>
            </a:r>
            <a:r>
              <a:rPr lang="en" sz="1350">
                <a:solidFill>
                  <a:srgbClr val="172B4D"/>
                </a:solidFill>
                <a:highlight>
                  <a:srgbClr val="FFFFFF"/>
                </a:highlight>
                <a:latin typeface="Roboto"/>
                <a:ea typeface="Roboto"/>
                <a:cs typeface="Roboto"/>
                <a:sym typeface="Roboto"/>
              </a:rPr>
              <a:t>unless the creator of the site has broken basic conventions, id's are unique. That makes them the best attributes for locating data in a site. If you discover that the piece of information you're trying to collect is an element that has an id, your job will be SO EASY. Bad news though: that doesn't happen often.</a:t>
            </a:r>
            <a:endParaRPr sz="1350">
              <a:solidFill>
                <a:srgbClr val="172B4D"/>
              </a:solidFill>
              <a:highlight>
                <a:srgbClr val="FFFFFF"/>
              </a:highlight>
              <a:latin typeface="Roboto"/>
              <a:ea typeface="Roboto"/>
              <a:cs typeface="Roboto"/>
              <a:sym typeface="Roboto"/>
            </a:endParaRPr>
          </a:p>
          <a:p>
            <a:pPr indent="0" lvl="0" marL="0" rtl="0" algn="l">
              <a:lnSpc>
                <a:spcPct val="100000"/>
              </a:lnSpc>
              <a:spcBef>
                <a:spcPts val="600"/>
              </a:spcBef>
              <a:spcAft>
                <a:spcPts val="0"/>
              </a:spcAft>
              <a:buNone/>
            </a:pPr>
            <a:r>
              <a:t/>
            </a:r>
            <a:endParaRPr sz="1450">
              <a:solidFill>
                <a:srgbClr val="172B4D"/>
              </a:solidFill>
              <a:highlight>
                <a:srgbClr val="FFFFFF"/>
              </a:highlight>
              <a:latin typeface="Roboto"/>
              <a:ea typeface="Roboto"/>
              <a:cs typeface="Roboto"/>
              <a:sym typeface="Roboto"/>
            </a:endParaRPr>
          </a:p>
          <a:p>
            <a:pPr indent="-295275" lvl="0" marL="457200" rtl="0" algn="l">
              <a:lnSpc>
                <a:spcPct val="100000"/>
              </a:lnSpc>
              <a:spcBef>
                <a:spcPts val="600"/>
              </a:spcBef>
              <a:spcAft>
                <a:spcPts val="0"/>
              </a:spcAft>
              <a:buClr>
                <a:srgbClr val="172B4D"/>
              </a:buClr>
              <a:buSzPts val="1050"/>
              <a:buFont typeface="Roboto"/>
              <a:buChar char="●"/>
            </a:pPr>
            <a:r>
              <a:rPr lang="en" sz="1550">
                <a:solidFill>
                  <a:srgbClr val="172B4D"/>
                </a:solidFill>
                <a:highlight>
                  <a:srgbClr val="FFFFFF"/>
                </a:highlight>
                <a:latin typeface="Roboto"/>
                <a:ea typeface="Roboto"/>
                <a:cs typeface="Roboto"/>
                <a:sym typeface="Roboto"/>
              </a:rPr>
              <a:t>The </a:t>
            </a:r>
            <a:r>
              <a:rPr b="1" lang="en" sz="1550">
                <a:solidFill>
                  <a:srgbClr val="172B4D"/>
                </a:solidFill>
                <a:highlight>
                  <a:srgbClr val="FFFFFF"/>
                </a:highlight>
                <a:latin typeface="Roboto"/>
                <a:ea typeface="Roboto"/>
                <a:cs typeface="Roboto"/>
                <a:sym typeface="Roboto"/>
              </a:rPr>
              <a:t>class</a:t>
            </a:r>
            <a:r>
              <a:rPr lang="en" sz="1550">
                <a:solidFill>
                  <a:srgbClr val="172B4D"/>
                </a:solidFill>
                <a:highlight>
                  <a:srgbClr val="FFFFFF"/>
                </a:highlight>
                <a:latin typeface="Roboto"/>
                <a:ea typeface="Roboto"/>
                <a:cs typeface="Roboto"/>
                <a:sym typeface="Roboto"/>
              </a:rPr>
              <a:t> attribute: </a:t>
            </a:r>
            <a:r>
              <a:rPr lang="en" sz="1350">
                <a:solidFill>
                  <a:srgbClr val="172B4D"/>
                </a:solidFill>
                <a:highlight>
                  <a:srgbClr val="FFFFFF"/>
                </a:highlight>
                <a:latin typeface="Roboto"/>
                <a:ea typeface="Roboto"/>
                <a:cs typeface="Roboto"/>
                <a:sym typeface="Roboto"/>
              </a:rPr>
              <a:t>it's often used to give style to multiple elements. For example, go to </a:t>
            </a:r>
            <a:r>
              <a:rPr lang="en" sz="1350">
                <a:solidFill>
                  <a:srgbClr val="0052CC"/>
                </a:solidFill>
                <a:highlight>
                  <a:srgbClr val="FFFFFF"/>
                </a:highlight>
                <a:uFill>
                  <a:noFill/>
                </a:uFill>
                <a:latin typeface="Roboto"/>
                <a:ea typeface="Roboto"/>
                <a:cs typeface="Roboto"/>
                <a:sym typeface="Roboto"/>
                <a:hlinkClick r:id="rId4">
                  <a:extLst>
                    <a:ext uri="{A12FA001-AC4F-418D-AE19-62706E023703}">
                      <ahyp:hlinkClr val="tx"/>
                    </a:ext>
                  </a:extLst>
                </a:hlinkClick>
              </a:rPr>
              <a:t>https://xkcd.com/</a:t>
            </a:r>
            <a:r>
              <a:rPr lang="en" sz="1350">
                <a:solidFill>
                  <a:srgbClr val="172B4D"/>
                </a:solidFill>
                <a:highlight>
                  <a:srgbClr val="FFFFFF"/>
                </a:highlight>
                <a:latin typeface="Roboto"/>
                <a:ea typeface="Roboto"/>
                <a:cs typeface="Roboto"/>
                <a:sym typeface="Roboto"/>
              </a:rPr>
              <a:t>. Notice how there are elements like "boxes" or "buttons" that are styled similarly in a site. Instead of defining the style for each one of these elements, the style for all the "boxes" might be defined in a different script (a CSS document), and it just points to all elements with </a:t>
            </a:r>
            <a:r>
              <a:rPr lang="en" sz="1200">
                <a:solidFill>
                  <a:srgbClr val="172B4D"/>
                </a:solidFill>
                <a:highlight>
                  <a:srgbClr val="F4F5F7"/>
                </a:highlight>
                <a:latin typeface="Roboto Mono"/>
                <a:ea typeface="Roboto Mono"/>
                <a:cs typeface="Roboto Mono"/>
                <a:sym typeface="Roboto Mono"/>
              </a:rPr>
              <a:t>class = "box"</a:t>
            </a:r>
            <a:r>
              <a:rPr lang="en" sz="1350">
                <a:solidFill>
                  <a:srgbClr val="172B4D"/>
                </a:solidFill>
                <a:highlight>
                  <a:srgbClr val="FFFFFF"/>
                </a:highlight>
                <a:latin typeface="Roboto"/>
                <a:ea typeface="Roboto"/>
                <a:cs typeface="Roboto"/>
                <a:sym typeface="Roboto"/>
              </a:rPr>
              <a:t>. This is often a useful way to locate content inside of an HTML script.</a:t>
            </a:r>
            <a:endParaRPr sz="1350">
              <a:solidFill>
                <a:srgbClr val="172B4D"/>
              </a:solidFill>
              <a:highlight>
                <a:srgbClr val="FFFFFF"/>
              </a:highlight>
              <a:latin typeface="Roboto"/>
              <a:ea typeface="Roboto"/>
              <a:cs typeface="Roboto"/>
              <a:sym typeface="Roboto"/>
            </a:endParaRPr>
          </a:p>
          <a:p>
            <a:pPr indent="0" lvl="0" marL="76200" marR="76200" rtl="0" algn="l">
              <a:lnSpc>
                <a:spcPct val="115000"/>
              </a:lnSpc>
              <a:spcBef>
                <a:spcPts val="0"/>
              </a:spcBef>
              <a:spcAft>
                <a:spcPts val="0"/>
              </a:spcAft>
              <a:buNone/>
            </a:pPr>
            <a:r>
              <a:t/>
            </a:r>
            <a:endParaRPr sz="2400">
              <a:solidFill>
                <a:srgbClr val="172B4D"/>
              </a:solidFill>
              <a:highlight>
                <a:srgbClr val="F4F5F7"/>
              </a:highlight>
              <a:latin typeface="Roboto Mono"/>
              <a:ea typeface="Roboto Mono"/>
              <a:cs typeface="Roboto Mono"/>
              <a:sym typeface="Roboto Mon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6" name="Shape 236"/>
        <p:cNvGrpSpPr/>
        <p:nvPr/>
      </p:nvGrpSpPr>
      <p:grpSpPr>
        <a:xfrm>
          <a:off x="0" y="0"/>
          <a:ext cx="0" cy="0"/>
          <a:chOff x="0" y="0"/>
          <a:chExt cx="0" cy="0"/>
        </a:xfrm>
      </p:grpSpPr>
      <p:pic>
        <p:nvPicPr>
          <p:cNvPr id="237" name="Google Shape;237;p35"/>
          <p:cNvPicPr preferRelativeResize="0"/>
          <p:nvPr/>
        </p:nvPicPr>
        <p:blipFill>
          <a:blip r:embed="rId4">
            <a:alphaModFix/>
          </a:blip>
          <a:stretch>
            <a:fillRect/>
          </a:stretch>
        </p:blipFill>
        <p:spPr>
          <a:xfrm>
            <a:off x="2218250" y="351875"/>
            <a:ext cx="4239575" cy="4333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1" name="Shape 241"/>
        <p:cNvGrpSpPr/>
        <p:nvPr/>
      </p:nvGrpSpPr>
      <p:grpSpPr>
        <a:xfrm>
          <a:off x="0" y="0"/>
          <a:ext cx="0" cy="0"/>
          <a:chOff x="0" y="0"/>
          <a:chExt cx="0" cy="0"/>
        </a:xfrm>
      </p:grpSpPr>
      <p:sp>
        <p:nvSpPr>
          <p:cNvPr id="242" name="Google Shape;242;p36"/>
          <p:cNvSpPr txBox="1"/>
          <p:nvPr/>
        </p:nvSpPr>
        <p:spPr>
          <a:xfrm>
            <a:off x="1583400" y="1148750"/>
            <a:ext cx="2587200" cy="64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Comfortaa"/>
                <a:ea typeface="Comfortaa"/>
                <a:cs typeface="Comfortaa"/>
                <a:sym typeface="Comfortaa"/>
                <a:hlinkClick r:id="rId4"/>
              </a:rPr>
              <a:t>The dormouse’s story </a:t>
            </a:r>
            <a:endParaRPr>
              <a:latin typeface="Comfortaa"/>
              <a:ea typeface="Comfortaa"/>
              <a:cs typeface="Comfortaa"/>
              <a:sym typeface="Comforta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6" name="Shape 246"/>
        <p:cNvGrpSpPr/>
        <p:nvPr/>
      </p:nvGrpSpPr>
      <p:grpSpPr>
        <a:xfrm>
          <a:off x="0" y="0"/>
          <a:ext cx="0" cy="0"/>
          <a:chOff x="0" y="0"/>
          <a:chExt cx="0" cy="0"/>
        </a:xfrm>
      </p:grpSpPr>
      <p:sp>
        <p:nvSpPr>
          <p:cNvPr id="247" name="Google Shape;247;p37"/>
          <p:cNvSpPr txBox="1"/>
          <p:nvPr/>
        </p:nvSpPr>
        <p:spPr>
          <a:xfrm>
            <a:off x="1583400" y="1148750"/>
            <a:ext cx="2587200" cy="64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Comfortaa"/>
                <a:ea typeface="Comfortaa"/>
                <a:cs typeface="Comfortaa"/>
                <a:sym typeface="Comfortaa"/>
                <a:hlinkClick r:id="rId4"/>
              </a:rPr>
              <a:t>Wikipedia - languages</a:t>
            </a:r>
            <a:endParaRPr>
              <a:latin typeface="Comfortaa"/>
              <a:ea typeface="Comfortaa"/>
              <a:cs typeface="Comfortaa"/>
              <a:sym typeface="Comforta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pic>
        <p:nvPicPr>
          <p:cNvPr id="252" name="Google Shape;252;p38"/>
          <p:cNvPicPr preferRelativeResize="0"/>
          <p:nvPr/>
        </p:nvPicPr>
        <p:blipFill>
          <a:blip r:embed="rId3">
            <a:alphaModFix/>
          </a:blip>
          <a:stretch>
            <a:fillRect/>
          </a:stretch>
        </p:blipFill>
        <p:spPr>
          <a:xfrm>
            <a:off x="0" y="0"/>
            <a:ext cx="9144000" cy="5143505"/>
          </a:xfrm>
          <a:prstGeom prst="rect">
            <a:avLst/>
          </a:prstGeom>
          <a:noFill/>
          <a:ln>
            <a:noFill/>
          </a:ln>
        </p:spPr>
      </p:pic>
      <p:pic>
        <p:nvPicPr>
          <p:cNvPr id="253" name="Google Shape;253;p38"/>
          <p:cNvPicPr preferRelativeResize="0"/>
          <p:nvPr/>
        </p:nvPicPr>
        <p:blipFill>
          <a:blip r:embed="rId4">
            <a:alphaModFix/>
          </a:blip>
          <a:stretch>
            <a:fillRect/>
          </a:stretch>
        </p:blipFill>
        <p:spPr>
          <a:xfrm>
            <a:off x="-75" y="50"/>
            <a:ext cx="9144000" cy="5143500"/>
          </a:xfrm>
          <a:prstGeom prst="rect">
            <a:avLst/>
          </a:prstGeom>
          <a:noFill/>
          <a:ln>
            <a:noFill/>
          </a:ln>
        </p:spPr>
      </p:pic>
      <p:sp>
        <p:nvSpPr>
          <p:cNvPr id="254" name="Google Shape;254;p38"/>
          <p:cNvSpPr/>
          <p:nvPr/>
        </p:nvSpPr>
        <p:spPr>
          <a:xfrm>
            <a:off x="2293950" y="2174900"/>
            <a:ext cx="4556100" cy="793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8"/>
          <p:cNvSpPr txBox="1"/>
          <p:nvPr/>
        </p:nvSpPr>
        <p:spPr>
          <a:xfrm>
            <a:off x="2293875" y="2299025"/>
            <a:ext cx="45561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500">
                <a:solidFill>
                  <a:srgbClr val="FFFFFF"/>
                </a:solidFill>
                <a:latin typeface="Work Sans"/>
                <a:ea typeface="Work Sans"/>
                <a:cs typeface="Work Sans"/>
                <a:sym typeface="Work Sans"/>
              </a:rPr>
              <a:t>‘Hump day’ Wednesday</a:t>
            </a:r>
            <a:endParaRPr b="1" i="1" sz="2500">
              <a:solidFill>
                <a:srgbClr val="FFFFFF"/>
              </a:solidFill>
              <a:latin typeface="Work Sans"/>
              <a:ea typeface="Work Sans"/>
              <a:cs typeface="Work Sans"/>
              <a:sym typeface="Work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9" name="Shape 259"/>
        <p:cNvGrpSpPr/>
        <p:nvPr/>
      </p:nvGrpSpPr>
      <p:grpSpPr>
        <a:xfrm>
          <a:off x="0" y="0"/>
          <a:ext cx="0" cy="0"/>
          <a:chOff x="0" y="0"/>
          <a:chExt cx="0" cy="0"/>
        </a:xfrm>
      </p:grpSpPr>
      <p:sp>
        <p:nvSpPr>
          <p:cNvPr id="260" name="Google Shape;260;p39"/>
          <p:cNvSpPr/>
          <p:nvPr/>
        </p:nvSpPr>
        <p:spPr>
          <a:xfrm>
            <a:off x="3042950" y="334875"/>
            <a:ext cx="3058200" cy="4473600"/>
          </a:xfrm>
          <a:prstGeom prst="rect">
            <a:avLst/>
          </a:prstGeom>
          <a:solidFill>
            <a:srgbClr val="B4A7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9"/>
          <p:cNvSpPr txBox="1"/>
          <p:nvPr/>
        </p:nvSpPr>
        <p:spPr>
          <a:xfrm>
            <a:off x="3206425"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Afternoon Session</a:t>
            </a:r>
            <a:endParaRPr b="1" sz="1500">
              <a:latin typeface="Montserrat"/>
              <a:ea typeface="Montserrat"/>
              <a:cs typeface="Montserrat"/>
              <a:sym typeface="Montserrat"/>
            </a:endParaRPr>
          </a:p>
        </p:txBody>
      </p:sp>
      <p:pic>
        <p:nvPicPr>
          <p:cNvPr id="262" name="Google Shape;262;p39"/>
          <p:cNvPicPr preferRelativeResize="0"/>
          <p:nvPr/>
        </p:nvPicPr>
        <p:blipFill rotWithShape="1">
          <a:blip r:embed="rId4">
            <a:alphaModFix/>
          </a:blip>
          <a:srcRect b="0" l="14981" r="14981" t="0"/>
          <a:stretch/>
        </p:blipFill>
        <p:spPr>
          <a:xfrm>
            <a:off x="4186050" y="476950"/>
            <a:ext cx="997525" cy="949628"/>
          </a:xfrm>
          <a:prstGeom prst="rect">
            <a:avLst/>
          </a:prstGeom>
          <a:noFill/>
          <a:ln>
            <a:noFill/>
          </a:ln>
        </p:spPr>
      </p:pic>
      <p:sp>
        <p:nvSpPr>
          <p:cNvPr id="263" name="Google Shape;263;p39"/>
          <p:cNvSpPr txBox="1"/>
          <p:nvPr/>
        </p:nvSpPr>
        <p:spPr>
          <a:xfrm>
            <a:off x="6101150"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Lab Session</a:t>
            </a:r>
            <a:endParaRPr b="1" sz="1500">
              <a:latin typeface="Montserrat"/>
              <a:ea typeface="Montserrat"/>
              <a:cs typeface="Montserrat"/>
              <a:sym typeface="Montserrat"/>
            </a:endParaRPr>
          </a:p>
        </p:txBody>
      </p:sp>
      <p:pic>
        <p:nvPicPr>
          <p:cNvPr id="264" name="Google Shape;264;p39"/>
          <p:cNvPicPr preferRelativeResize="0"/>
          <p:nvPr/>
        </p:nvPicPr>
        <p:blipFill rotWithShape="1">
          <a:blip r:embed="rId5">
            <a:alphaModFix/>
          </a:blip>
          <a:srcRect b="0" l="15025" r="15025" t="0"/>
          <a:stretch/>
        </p:blipFill>
        <p:spPr>
          <a:xfrm>
            <a:off x="6967975" y="476950"/>
            <a:ext cx="997539" cy="949625"/>
          </a:xfrm>
          <a:prstGeom prst="rect">
            <a:avLst/>
          </a:prstGeom>
          <a:noFill/>
          <a:ln>
            <a:noFill/>
          </a:ln>
        </p:spPr>
      </p:pic>
      <p:sp>
        <p:nvSpPr>
          <p:cNvPr id="265" name="Google Shape;265;p39"/>
          <p:cNvSpPr txBox="1"/>
          <p:nvPr/>
        </p:nvSpPr>
        <p:spPr>
          <a:xfrm>
            <a:off x="311700" y="1461288"/>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Morning session</a:t>
            </a:r>
            <a:endParaRPr b="1" sz="1500">
              <a:latin typeface="Montserrat"/>
              <a:ea typeface="Montserrat"/>
              <a:cs typeface="Montserrat"/>
              <a:sym typeface="Montserrat"/>
            </a:endParaRPr>
          </a:p>
        </p:txBody>
      </p:sp>
      <p:sp>
        <p:nvSpPr>
          <p:cNvPr id="266" name="Google Shape;266;p39"/>
          <p:cNvSpPr txBox="1"/>
          <p:nvPr/>
        </p:nvSpPr>
        <p:spPr>
          <a:xfrm>
            <a:off x="518700" y="1977775"/>
            <a:ext cx="2415600" cy="2607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200">
              <a:solidFill>
                <a:srgbClr val="24292E"/>
              </a:solidFill>
              <a:highlight>
                <a:schemeClr val="lt1"/>
              </a:highlight>
            </a:endParaRPr>
          </a:p>
          <a:p>
            <a:pPr indent="0" lvl="0" marL="0" rtl="0" algn="l">
              <a:lnSpc>
                <a:spcPct val="150000"/>
              </a:lnSpc>
              <a:spcBef>
                <a:spcPts val="0"/>
              </a:spcBef>
              <a:spcAft>
                <a:spcPts val="0"/>
              </a:spcAft>
              <a:buClr>
                <a:schemeClr val="dk1"/>
              </a:buClr>
              <a:buSzPts val="1100"/>
              <a:buFont typeface="Arial"/>
              <a:buNone/>
            </a:pPr>
            <a:r>
              <a:rPr b="1" lang="en" sz="1200">
                <a:solidFill>
                  <a:srgbClr val="24292E"/>
                </a:solidFill>
                <a:highlight>
                  <a:schemeClr val="lt1"/>
                </a:highlight>
              </a:rPr>
              <a:t>Lunch 13:00 - </a:t>
            </a:r>
            <a:endParaRPr b="1" sz="1200">
              <a:solidFill>
                <a:srgbClr val="24292E"/>
              </a:solidFill>
              <a:highlight>
                <a:schemeClr val="lt1"/>
              </a:highligh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pic>
        <p:nvPicPr>
          <p:cNvPr id="267" name="Google Shape;267;p39"/>
          <p:cNvPicPr preferRelativeResize="0"/>
          <p:nvPr/>
        </p:nvPicPr>
        <p:blipFill rotWithShape="1">
          <a:blip r:embed="rId6">
            <a:alphaModFix/>
          </a:blip>
          <a:srcRect b="0" l="14985" r="14985" t="0"/>
          <a:stretch/>
        </p:blipFill>
        <p:spPr>
          <a:xfrm>
            <a:off x="1291325" y="514000"/>
            <a:ext cx="919680" cy="875520"/>
          </a:xfrm>
          <a:prstGeom prst="rect">
            <a:avLst/>
          </a:prstGeom>
          <a:noFill/>
          <a:ln>
            <a:noFill/>
          </a:ln>
        </p:spPr>
      </p:pic>
      <p:sp>
        <p:nvSpPr>
          <p:cNvPr id="268" name="Google Shape;268;p39"/>
          <p:cNvSpPr txBox="1"/>
          <p:nvPr/>
        </p:nvSpPr>
        <p:spPr>
          <a:xfrm>
            <a:off x="6209875" y="1977775"/>
            <a:ext cx="2541000" cy="2758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000">
                <a:solidFill>
                  <a:srgbClr val="222222"/>
                </a:solidFill>
                <a:latin typeface="Montserrat"/>
                <a:ea typeface="Montserrat"/>
                <a:cs typeface="Montserrat"/>
                <a:sym typeface="Montserrat"/>
              </a:rPr>
              <a:t>-&gt;TA assisted Labs from 15:00-</a:t>
            </a:r>
            <a:endParaRPr b="1" sz="1000">
              <a:solidFill>
                <a:srgbClr val="222222"/>
              </a:solidFill>
              <a:latin typeface="Montserrat"/>
              <a:ea typeface="Montserrat"/>
              <a:cs typeface="Montserrat"/>
              <a:sym typeface="Montserrat"/>
            </a:endParaRPr>
          </a:p>
          <a:p>
            <a:pPr indent="0" lvl="0" marL="0" rtl="0" algn="l">
              <a:lnSpc>
                <a:spcPct val="115000"/>
              </a:lnSpc>
              <a:spcBef>
                <a:spcPts val="400"/>
              </a:spcBef>
              <a:spcAft>
                <a:spcPts val="0"/>
              </a:spcAft>
              <a:buClr>
                <a:schemeClr val="dk1"/>
              </a:buClr>
              <a:buSzPts val="1100"/>
              <a:buFont typeface="Arial"/>
              <a:buNone/>
            </a:pPr>
            <a:r>
              <a:t/>
            </a:r>
            <a:endParaRPr b="1" sz="1200">
              <a:solidFill>
                <a:srgbClr val="434343"/>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t/>
            </a:r>
            <a:endParaRPr b="1" sz="1200">
              <a:solidFill>
                <a:srgbClr val="24292E"/>
              </a:solidFill>
              <a:highlight>
                <a:schemeClr val="lt1"/>
              </a:highlight>
            </a:endParaRPr>
          </a:p>
          <a:p>
            <a:pPr indent="0" lvl="0" marL="0" rtl="0" algn="l">
              <a:lnSpc>
                <a:spcPct val="125000"/>
              </a:lnSpc>
              <a:spcBef>
                <a:spcPts val="1800"/>
              </a:spcBef>
              <a:spcAft>
                <a:spcPts val="0"/>
              </a:spcAft>
              <a:buNone/>
            </a:pPr>
            <a:r>
              <a:t/>
            </a:r>
            <a:endParaRPr sz="1200">
              <a:solidFill>
                <a:srgbClr val="24292E"/>
              </a:solidFill>
              <a:highlight>
                <a:srgbClr val="FFFFFF"/>
              </a:highlight>
            </a:endParaRPr>
          </a:p>
          <a:p>
            <a:pPr indent="0" lvl="0" marL="0" rtl="0" algn="l">
              <a:lnSpc>
                <a:spcPct val="150000"/>
              </a:lnSpc>
              <a:spcBef>
                <a:spcPts val="120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000">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000">
              <a:latin typeface="Montserrat"/>
              <a:ea typeface="Montserrat"/>
              <a:cs typeface="Montserrat"/>
              <a:sym typeface="Montserrat"/>
            </a:endParaRPr>
          </a:p>
        </p:txBody>
      </p:sp>
      <p:sp>
        <p:nvSpPr>
          <p:cNvPr id="269" name="Google Shape;269;p39"/>
          <p:cNvSpPr txBox="1"/>
          <p:nvPr/>
        </p:nvSpPr>
        <p:spPr>
          <a:xfrm>
            <a:off x="3206425" y="1873175"/>
            <a:ext cx="2694900" cy="2863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000">
                <a:solidFill>
                  <a:srgbClr val="222222"/>
                </a:solidFill>
                <a:latin typeface="Montserrat"/>
                <a:ea typeface="Montserrat"/>
                <a:cs typeface="Montserrat"/>
                <a:sym typeface="Montserrat"/>
              </a:rPr>
              <a:t>1</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000">
                <a:solidFill>
                  <a:srgbClr val="222222"/>
                </a:solidFill>
                <a:latin typeface="Montserrat"/>
                <a:ea typeface="Montserrat"/>
                <a:cs typeface="Montserrat"/>
                <a:sym typeface="Montserrat"/>
              </a:rPr>
              <a:t>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pic>
        <p:nvPicPr>
          <p:cNvPr id="274" name="Google Shape;274;p40"/>
          <p:cNvPicPr preferRelativeResize="0"/>
          <p:nvPr/>
        </p:nvPicPr>
        <p:blipFill>
          <a:blip r:embed="rId3">
            <a:alphaModFix/>
          </a:blip>
          <a:stretch>
            <a:fillRect/>
          </a:stretch>
        </p:blipFill>
        <p:spPr>
          <a:xfrm>
            <a:off x="0" y="0"/>
            <a:ext cx="9144000" cy="5143505"/>
          </a:xfrm>
          <a:prstGeom prst="rect">
            <a:avLst/>
          </a:prstGeom>
          <a:noFill/>
          <a:ln>
            <a:noFill/>
          </a:ln>
        </p:spPr>
      </p:pic>
      <p:pic>
        <p:nvPicPr>
          <p:cNvPr id="275" name="Google Shape;275;p40"/>
          <p:cNvPicPr preferRelativeResize="0"/>
          <p:nvPr/>
        </p:nvPicPr>
        <p:blipFill>
          <a:blip r:embed="rId4">
            <a:alphaModFix/>
          </a:blip>
          <a:stretch>
            <a:fillRect/>
          </a:stretch>
        </p:blipFill>
        <p:spPr>
          <a:xfrm>
            <a:off x="-75" y="50"/>
            <a:ext cx="9144000" cy="5143500"/>
          </a:xfrm>
          <a:prstGeom prst="rect">
            <a:avLst/>
          </a:prstGeom>
          <a:noFill/>
          <a:ln>
            <a:noFill/>
          </a:ln>
        </p:spPr>
      </p:pic>
      <p:sp>
        <p:nvSpPr>
          <p:cNvPr id="276" name="Google Shape;276;p40"/>
          <p:cNvSpPr/>
          <p:nvPr/>
        </p:nvSpPr>
        <p:spPr>
          <a:xfrm>
            <a:off x="2293950" y="2174900"/>
            <a:ext cx="4556100" cy="793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0"/>
          <p:cNvSpPr txBox="1"/>
          <p:nvPr/>
        </p:nvSpPr>
        <p:spPr>
          <a:xfrm>
            <a:off x="2293875" y="2299025"/>
            <a:ext cx="45561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500">
                <a:solidFill>
                  <a:srgbClr val="FFFFFF"/>
                </a:solidFill>
                <a:latin typeface="Work Sans"/>
                <a:ea typeface="Work Sans"/>
                <a:cs typeface="Work Sans"/>
                <a:sym typeface="Work Sans"/>
              </a:rPr>
              <a:t>Nearly there Thursday </a:t>
            </a:r>
            <a:endParaRPr b="1" i="1" sz="2500">
              <a:solidFill>
                <a:srgbClr val="FFFFFF"/>
              </a:solidFill>
              <a:latin typeface="Work Sans"/>
              <a:ea typeface="Work Sans"/>
              <a:cs typeface="Work Sans"/>
              <a:sym typeface="Work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1" name="Shape 281"/>
        <p:cNvGrpSpPr/>
        <p:nvPr/>
      </p:nvGrpSpPr>
      <p:grpSpPr>
        <a:xfrm>
          <a:off x="0" y="0"/>
          <a:ext cx="0" cy="0"/>
          <a:chOff x="0" y="0"/>
          <a:chExt cx="0" cy="0"/>
        </a:xfrm>
      </p:grpSpPr>
      <p:sp>
        <p:nvSpPr>
          <p:cNvPr id="282" name="Google Shape;282;p41"/>
          <p:cNvSpPr/>
          <p:nvPr/>
        </p:nvSpPr>
        <p:spPr>
          <a:xfrm>
            <a:off x="3042950" y="334875"/>
            <a:ext cx="3058200" cy="4473600"/>
          </a:xfrm>
          <a:prstGeom prst="rec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1"/>
          <p:cNvSpPr txBox="1"/>
          <p:nvPr/>
        </p:nvSpPr>
        <p:spPr>
          <a:xfrm>
            <a:off x="3206425"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Afternoon Session</a:t>
            </a:r>
            <a:endParaRPr b="1" sz="1500">
              <a:latin typeface="Montserrat"/>
              <a:ea typeface="Montserrat"/>
              <a:cs typeface="Montserrat"/>
              <a:sym typeface="Montserrat"/>
            </a:endParaRPr>
          </a:p>
        </p:txBody>
      </p:sp>
      <p:pic>
        <p:nvPicPr>
          <p:cNvPr id="284" name="Google Shape;284;p41"/>
          <p:cNvPicPr preferRelativeResize="0"/>
          <p:nvPr/>
        </p:nvPicPr>
        <p:blipFill rotWithShape="1">
          <a:blip r:embed="rId4">
            <a:alphaModFix/>
          </a:blip>
          <a:srcRect b="0" l="14981" r="14981" t="0"/>
          <a:stretch/>
        </p:blipFill>
        <p:spPr>
          <a:xfrm>
            <a:off x="4186050" y="476950"/>
            <a:ext cx="997525" cy="949628"/>
          </a:xfrm>
          <a:prstGeom prst="rect">
            <a:avLst/>
          </a:prstGeom>
          <a:noFill/>
          <a:ln>
            <a:noFill/>
          </a:ln>
        </p:spPr>
      </p:pic>
      <p:sp>
        <p:nvSpPr>
          <p:cNvPr id="285" name="Google Shape;285;p41"/>
          <p:cNvSpPr txBox="1"/>
          <p:nvPr/>
        </p:nvSpPr>
        <p:spPr>
          <a:xfrm>
            <a:off x="6101150"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Lab Session</a:t>
            </a:r>
            <a:endParaRPr b="1" sz="1500">
              <a:latin typeface="Montserrat"/>
              <a:ea typeface="Montserrat"/>
              <a:cs typeface="Montserrat"/>
              <a:sym typeface="Montserrat"/>
            </a:endParaRPr>
          </a:p>
        </p:txBody>
      </p:sp>
      <p:pic>
        <p:nvPicPr>
          <p:cNvPr id="286" name="Google Shape;286;p41"/>
          <p:cNvPicPr preferRelativeResize="0"/>
          <p:nvPr/>
        </p:nvPicPr>
        <p:blipFill rotWithShape="1">
          <a:blip r:embed="rId5">
            <a:alphaModFix/>
          </a:blip>
          <a:srcRect b="0" l="15025" r="15025" t="0"/>
          <a:stretch/>
        </p:blipFill>
        <p:spPr>
          <a:xfrm>
            <a:off x="6967975" y="476950"/>
            <a:ext cx="997539" cy="949625"/>
          </a:xfrm>
          <a:prstGeom prst="rect">
            <a:avLst/>
          </a:prstGeom>
          <a:noFill/>
          <a:ln>
            <a:noFill/>
          </a:ln>
        </p:spPr>
      </p:pic>
      <p:sp>
        <p:nvSpPr>
          <p:cNvPr id="287" name="Google Shape;287;p41"/>
          <p:cNvSpPr txBox="1"/>
          <p:nvPr/>
        </p:nvSpPr>
        <p:spPr>
          <a:xfrm>
            <a:off x="311700" y="1461288"/>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Morning session</a:t>
            </a:r>
            <a:endParaRPr b="1" sz="1500">
              <a:latin typeface="Montserrat"/>
              <a:ea typeface="Montserrat"/>
              <a:cs typeface="Montserrat"/>
              <a:sym typeface="Montserrat"/>
            </a:endParaRPr>
          </a:p>
        </p:txBody>
      </p:sp>
      <p:pic>
        <p:nvPicPr>
          <p:cNvPr id="288" name="Google Shape;288;p41"/>
          <p:cNvPicPr preferRelativeResize="0"/>
          <p:nvPr/>
        </p:nvPicPr>
        <p:blipFill rotWithShape="1">
          <a:blip r:embed="rId6">
            <a:alphaModFix/>
          </a:blip>
          <a:srcRect b="0" l="14985" r="14985" t="0"/>
          <a:stretch/>
        </p:blipFill>
        <p:spPr>
          <a:xfrm>
            <a:off x="1291325" y="514000"/>
            <a:ext cx="919680" cy="875520"/>
          </a:xfrm>
          <a:prstGeom prst="rect">
            <a:avLst/>
          </a:prstGeom>
          <a:noFill/>
          <a:ln>
            <a:noFill/>
          </a:ln>
        </p:spPr>
      </p:pic>
      <p:sp>
        <p:nvSpPr>
          <p:cNvPr id="289" name="Google Shape;289;p41"/>
          <p:cNvSpPr txBox="1"/>
          <p:nvPr/>
        </p:nvSpPr>
        <p:spPr>
          <a:xfrm>
            <a:off x="3206425" y="1977775"/>
            <a:ext cx="2694900" cy="27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latin typeface="Montserrat"/>
              <a:ea typeface="Montserrat"/>
              <a:cs typeface="Montserrat"/>
              <a:sym typeface="Montserrat"/>
            </a:endParaRPr>
          </a:p>
        </p:txBody>
      </p:sp>
      <p:sp>
        <p:nvSpPr>
          <p:cNvPr id="290" name="Google Shape;290;p41"/>
          <p:cNvSpPr txBox="1"/>
          <p:nvPr/>
        </p:nvSpPr>
        <p:spPr>
          <a:xfrm>
            <a:off x="518700" y="1977775"/>
            <a:ext cx="2461800" cy="2689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200">
              <a:solidFill>
                <a:srgbClr val="24292E"/>
              </a:solidFill>
              <a:highlight>
                <a:schemeClr val="lt1"/>
              </a:highlight>
            </a:endParaRPr>
          </a:p>
          <a:p>
            <a:pPr indent="0" lvl="0" marL="0" rtl="0" algn="l">
              <a:lnSpc>
                <a:spcPct val="150000"/>
              </a:lnSpc>
              <a:spcBef>
                <a:spcPts val="0"/>
              </a:spcBef>
              <a:spcAft>
                <a:spcPts val="0"/>
              </a:spcAft>
              <a:buNone/>
            </a:pPr>
            <a:r>
              <a:t/>
            </a:r>
            <a:endParaRPr sz="1200">
              <a:solidFill>
                <a:srgbClr val="24292E"/>
              </a:solidFill>
              <a:highlight>
                <a:schemeClr val="lt1"/>
              </a:highlight>
            </a:endParaRPr>
          </a:p>
          <a:p>
            <a:pPr indent="0" lvl="0" marL="0" rtl="0" algn="l">
              <a:lnSpc>
                <a:spcPct val="150000"/>
              </a:lnSpc>
              <a:spcBef>
                <a:spcPts val="0"/>
              </a:spcBef>
              <a:spcAft>
                <a:spcPts val="0"/>
              </a:spcAft>
              <a:buNone/>
            </a:pPr>
            <a:r>
              <a:t/>
            </a:r>
            <a:endParaRPr sz="1200">
              <a:solidFill>
                <a:srgbClr val="24292E"/>
              </a:solidFill>
              <a:highlight>
                <a:schemeClr val="lt1"/>
              </a:highlight>
            </a:endParaRPr>
          </a:p>
          <a:p>
            <a:pPr indent="0" lvl="0" marL="0" rtl="0" algn="l">
              <a:lnSpc>
                <a:spcPct val="150000"/>
              </a:lnSpc>
              <a:spcBef>
                <a:spcPts val="0"/>
              </a:spcBef>
              <a:spcAft>
                <a:spcPts val="0"/>
              </a:spcAft>
              <a:buNone/>
            </a:pPr>
            <a:r>
              <a:t/>
            </a:r>
            <a:endParaRPr sz="1200">
              <a:solidFill>
                <a:srgbClr val="24292E"/>
              </a:solidFill>
              <a:highlight>
                <a:schemeClr val="lt1"/>
              </a:highlight>
            </a:endParaRPr>
          </a:p>
          <a:p>
            <a:pPr indent="0" lvl="0" marL="0" rtl="0" algn="l">
              <a:lnSpc>
                <a:spcPct val="150000"/>
              </a:lnSpc>
              <a:spcBef>
                <a:spcPts val="0"/>
              </a:spcBef>
              <a:spcAft>
                <a:spcPts val="0"/>
              </a:spcAft>
              <a:buNone/>
            </a:pPr>
            <a:r>
              <a:t/>
            </a:r>
            <a:endParaRPr sz="1200">
              <a:solidFill>
                <a:srgbClr val="24292E"/>
              </a:solidFill>
              <a:highlight>
                <a:schemeClr val="lt1"/>
              </a:highlight>
            </a:endParaRPr>
          </a:p>
          <a:p>
            <a:pPr indent="0" lvl="0" marL="0" rtl="0" algn="l">
              <a:lnSpc>
                <a:spcPct val="150000"/>
              </a:lnSpc>
              <a:spcBef>
                <a:spcPts val="0"/>
              </a:spcBef>
              <a:spcAft>
                <a:spcPts val="0"/>
              </a:spcAft>
              <a:buNone/>
            </a:pPr>
            <a:r>
              <a:t/>
            </a:r>
            <a:endParaRPr sz="1200">
              <a:solidFill>
                <a:srgbClr val="24292E"/>
              </a:solidFill>
              <a:highlight>
                <a:schemeClr val="lt1"/>
              </a:highlight>
            </a:endParaRPr>
          </a:p>
          <a:p>
            <a:pPr indent="0" lvl="0" marL="0" rtl="0" algn="l">
              <a:lnSpc>
                <a:spcPct val="150000"/>
              </a:lnSpc>
              <a:spcBef>
                <a:spcPts val="0"/>
              </a:spcBef>
              <a:spcAft>
                <a:spcPts val="0"/>
              </a:spcAft>
              <a:buNone/>
            </a:pPr>
            <a:r>
              <a:t/>
            </a:r>
            <a:endParaRPr sz="1200">
              <a:solidFill>
                <a:srgbClr val="24292E"/>
              </a:solidFill>
              <a:highlight>
                <a:schemeClr val="lt1"/>
              </a:highlight>
            </a:endParaRPr>
          </a:p>
          <a:p>
            <a:pPr indent="0" lvl="0" marL="0" rtl="0" algn="l">
              <a:lnSpc>
                <a:spcPct val="150000"/>
              </a:lnSpc>
              <a:spcBef>
                <a:spcPts val="0"/>
              </a:spcBef>
              <a:spcAft>
                <a:spcPts val="0"/>
              </a:spcAft>
              <a:buNone/>
            </a:pPr>
            <a:r>
              <a:rPr b="1" lang="en" sz="1200">
                <a:solidFill>
                  <a:srgbClr val="24292E"/>
                </a:solidFill>
                <a:highlight>
                  <a:schemeClr val="lt1"/>
                </a:highlight>
              </a:rPr>
              <a:t>Lunch 12:30 - </a:t>
            </a:r>
            <a:endParaRPr b="1" sz="1200">
              <a:solidFill>
                <a:srgbClr val="24292E"/>
              </a:solidFill>
              <a:highlight>
                <a:schemeClr val="lt1"/>
              </a:highligh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sp>
        <p:nvSpPr>
          <p:cNvPr id="291" name="Google Shape;291;p41"/>
          <p:cNvSpPr txBox="1"/>
          <p:nvPr/>
        </p:nvSpPr>
        <p:spPr>
          <a:xfrm>
            <a:off x="6209875" y="1977775"/>
            <a:ext cx="2541000" cy="2758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000">
                <a:solidFill>
                  <a:srgbClr val="222222"/>
                </a:solidFill>
                <a:latin typeface="Montserrat"/>
                <a:ea typeface="Montserrat"/>
                <a:cs typeface="Montserrat"/>
                <a:sym typeface="Montserrat"/>
              </a:rPr>
              <a:t>-&gt;TA assisted Labs from 16:00</a:t>
            </a:r>
            <a:endParaRPr b="1" sz="1000">
              <a:solidFill>
                <a:srgbClr val="222222"/>
              </a:solidFill>
              <a:latin typeface="Montserrat"/>
              <a:ea typeface="Montserrat"/>
              <a:cs typeface="Montserrat"/>
              <a:sym typeface="Montserrat"/>
            </a:endParaRPr>
          </a:p>
          <a:p>
            <a:pPr indent="0" lvl="0" marL="0" rtl="0" algn="l">
              <a:lnSpc>
                <a:spcPct val="125000"/>
              </a:lnSpc>
              <a:spcBef>
                <a:spcPts val="1800"/>
              </a:spcBef>
              <a:spcAft>
                <a:spcPts val="0"/>
              </a:spcAft>
              <a:buClr>
                <a:schemeClr val="dk1"/>
              </a:buClr>
              <a:buSzPts val="1100"/>
              <a:buFont typeface="Arial"/>
              <a:buNone/>
            </a:pPr>
            <a:r>
              <a:t/>
            </a:r>
            <a:endParaRPr b="1" sz="1200">
              <a:solidFill>
                <a:srgbClr val="24292E"/>
              </a:solidFill>
              <a:highlight>
                <a:schemeClr val="lt1"/>
              </a:highlight>
            </a:endParaRPr>
          </a:p>
          <a:p>
            <a:pPr indent="0" lvl="0" marL="0" rtl="0" algn="l">
              <a:lnSpc>
                <a:spcPct val="125000"/>
              </a:lnSpc>
              <a:spcBef>
                <a:spcPts val="1800"/>
              </a:spcBef>
              <a:spcAft>
                <a:spcPts val="0"/>
              </a:spcAft>
              <a:buNone/>
            </a:pPr>
            <a:r>
              <a:t/>
            </a:r>
            <a:endParaRPr sz="1200">
              <a:solidFill>
                <a:srgbClr val="24292E"/>
              </a:solidFill>
              <a:highlight>
                <a:srgbClr val="FFFFFF"/>
              </a:highlight>
            </a:endParaRPr>
          </a:p>
          <a:p>
            <a:pPr indent="0" lvl="0" marL="0" rtl="0" algn="l">
              <a:lnSpc>
                <a:spcPct val="150000"/>
              </a:lnSpc>
              <a:spcBef>
                <a:spcPts val="120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000">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0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5"/>
          <p:cNvPicPr preferRelativeResize="0"/>
          <p:nvPr/>
        </p:nvPicPr>
        <p:blipFill>
          <a:blip r:embed="rId3">
            <a:alphaModFix/>
          </a:blip>
          <a:stretch>
            <a:fillRect/>
          </a:stretch>
        </p:blipFill>
        <p:spPr>
          <a:xfrm>
            <a:off x="0" y="0"/>
            <a:ext cx="9144000" cy="5143505"/>
          </a:xfrm>
          <a:prstGeom prst="rect">
            <a:avLst/>
          </a:prstGeom>
          <a:noFill/>
          <a:ln>
            <a:noFill/>
          </a:ln>
        </p:spPr>
      </p:pic>
      <p:pic>
        <p:nvPicPr>
          <p:cNvPr id="71" name="Google Shape;71;p15"/>
          <p:cNvPicPr preferRelativeResize="0"/>
          <p:nvPr/>
        </p:nvPicPr>
        <p:blipFill>
          <a:blip r:embed="rId4">
            <a:alphaModFix/>
          </a:blip>
          <a:stretch>
            <a:fillRect/>
          </a:stretch>
        </p:blipFill>
        <p:spPr>
          <a:xfrm>
            <a:off x="0" y="50"/>
            <a:ext cx="9144000" cy="5143500"/>
          </a:xfrm>
          <a:prstGeom prst="rect">
            <a:avLst/>
          </a:prstGeom>
          <a:noFill/>
          <a:ln>
            <a:noFill/>
          </a:ln>
        </p:spPr>
      </p:pic>
      <p:sp>
        <p:nvSpPr>
          <p:cNvPr id="72" name="Google Shape;72;p15"/>
          <p:cNvSpPr/>
          <p:nvPr/>
        </p:nvSpPr>
        <p:spPr>
          <a:xfrm>
            <a:off x="2293950" y="2174900"/>
            <a:ext cx="4556100" cy="793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txBox="1"/>
          <p:nvPr/>
        </p:nvSpPr>
        <p:spPr>
          <a:xfrm>
            <a:off x="2293875" y="2299025"/>
            <a:ext cx="45561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500">
                <a:solidFill>
                  <a:srgbClr val="FFFFFF"/>
                </a:solidFill>
                <a:latin typeface="Work Sans"/>
                <a:ea typeface="Work Sans"/>
                <a:cs typeface="Work Sans"/>
                <a:sym typeface="Work Sans"/>
              </a:rPr>
              <a:t>Fun day - Monday</a:t>
            </a:r>
            <a:endParaRPr b="1" i="1" sz="2500">
              <a:solidFill>
                <a:srgbClr val="FFFFFF"/>
              </a:solidFill>
              <a:latin typeface="Work Sans"/>
              <a:ea typeface="Work Sans"/>
              <a:cs typeface="Work Sans"/>
              <a:sym typeface="Work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5" name="Shape 295"/>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pic>
        <p:nvPicPr>
          <p:cNvPr id="300" name="Google Shape;300;p43"/>
          <p:cNvPicPr preferRelativeResize="0"/>
          <p:nvPr/>
        </p:nvPicPr>
        <p:blipFill>
          <a:blip r:embed="rId3">
            <a:alphaModFix/>
          </a:blip>
          <a:stretch>
            <a:fillRect/>
          </a:stretch>
        </p:blipFill>
        <p:spPr>
          <a:xfrm>
            <a:off x="0" y="0"/>
            <a:ext cx="9144000" cy="5143505"/>
          </a:xfrm>
          <a:prstGeom prst="rect">
            <a:avLst/>
          </a:prstGeom>
          <a:noFill/>
          <a:ln>
            <a:noFill/>
          </a:ln>
        </p:spPr>
      </p:pic>
      <p:pic>
        <p:nvPicPr>
          <p:cNvPr id="301" name="Google Shape;301;p43"/>
          <p:cNvPicPr preferRelativeResize="0"/>
          <p:nvPr/>
        </p:nvPicPr>
        <p:blipFill>
          <a:blip r:embed="rId4">
            <a:alphaModFix/>
          </a:blip>
          <a:stretch>
            <a:fillRect/>
          </a:stretch>
        </p:blipFill>
        <p:spPr>
          <a:xfrm>
            <a:off x="-75" y="0"/>
            <a:ext cx="9144000" cy="5143500"/>
          </a:xfrm>
          <a:prstGeom prst="rect">
            <a:avLst/>
          </a:prstGeom>
          <a:noFill/>
          <a:ln>
            <a:noFill/>
          </a:ln>
        </p:spPr>
      </p:pic>
      <p:sp>
        <p:nvSpPr>
          <p:cNvPr id="302" name="Google Shape;302;p43"/>
          <p:cNvSpPr/>
          <p:nvPr/>
        </p:nvSpPr>
        <p:spPr>
          <a:xfrm>
            <a:off x="2293950" y="2174900"/>
            <a:ext cx="4556100" cy="793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3"/>
          <p:cNvSpPr txBox="1"/>
          <p:nvPr/>
        </p:nvSpPr>
        <p:spPr>
          <a:xfrm>
            <a:off x="2293875" y="2299025"/>
            <a:ext cx="45561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500">
                <a:solidFill>
                  <a:srgbClr val="FFFFFF"/>
                </a:solidFill>
                <a:latin typeface="Work Sans"/>
                <a:ea typeface="Work Sans"/>
                <a:cs typeface="Work Sans"/>
                <a:sym typeface="Work Sans"/>
              </a:rPr>
              <a:t>TFI Friday</a:t>
            </a:r>
            <a:endParaRPr b="1" i="1" sz="2500">
              <a:solidFill>
                <a:srgbClr val="FFFFFF"/>
              </a:solidFill>
              <a:latin typeface="Work Sans"/>
              <a:ea typeface="Work Sans"/>
              <a:cs typeface="Work Sans"/>
              <a:sym typeface="Work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7" name="Shape 307"/>
        <p:cNvGrpSpPr/>
        <p:nvPr/>
      </p:nvGrpSpPr>
      <p:grpSpPr>
        <a:xfrm>
          <a:off x="0" y="0"/>
          <a:ext cx="0" cy="0"/>
          <a:chOff x="0" y="0"/>
          <a:chExt cx="0" cy="0"/>
        </a:xfrm>
      </p:grpSpPr>
      <p:sp>
        <p:nvSpPr>
          <p:cNvPr id="308" name="Google Shape;308;p44"/>
          <p:cNvSpPr/>
          <p:nvPr/>
        </p:nvSpPr>
        <p:spPr>
          <a:xfrm>
            <a:off x="3042950" y="334875"/>
            <a:ext cx="5700900" cy="4473600"/>
          </a:xfrm>
          <a:prstGeom prst="rect">
            <a:avLst/>
          </a:prstGeom>
          <a:solidFill>
            <a:srgbClr val="FFE5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4"/>
          <p:cNvSpPr txBox="1"/>
          <p:nvPr/>
        </p:nvSpPr>
        <p:spPr>
          <a:xfrm>
            <a:off x="3206425"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Afternoon Session</a:t>
            </a:r>
            <a:endParaRPr b="1" sz="1500">
              <a:latin typeface="Montserrat"/>
              <a:ea typeface="Montserrat"/>
              <a:cs typeface="Montserrat"/>
              <a:sym typeface="Montserrat"/>
            </a:endParaRPr>
          </a:p>
        </p:txBody>
      </p:sp>
      <p:pic>
        <p:nvPicPr>
          <p:cNvPr id="310" name="Google Shape;310;p44"/>
          <p:cNvPicPr preferRelativeResize="0"/>
          <p:nvPr/>
        </p:nvPicPr>
        <p:blipFill rotWithShape="1">
          <a:blip r:embed="rId4">
            <a:alphaModFix/>
          </a:blip>
          <a:srcRect b="0" l="14981" r="14981" t="0"/>
          <a:stretch/>
        </p:blipFill>
        <p:spPr>
          <a:xfrm>
            <a:off x="4186050" y="476950"/>
            <a:ext cx="997525" cy="949628"/>
          </a:xfrm>
          <a:prstGeom prst="rect">
            <a:avLst/>
          </a:prstGeom>
          <a:noFill/>
          <a:ln>
            <a:noFill/>
          </a:ln>
        </p:spPr>
      </p:pic>
      <p:sp>
        <p:nvSpPr>
          <p:cNvPr id="311" name="Google Shape;311;p44"/>
          <p:cNvSpPr txBox="1"/>
          <p:nvPr/>
        </p:nvSpPr>
        <p:spPr>
          <a:xfrm>
            <a:off x="434650" y="1461325"/>
            <a:ext cx="2608200" cy="320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Morning session</a:t>
            </a:r>
            <a:endParaRPr b="1" sz="1500">
              <a:latin typeface="Montserrat"/>
              <a:ea typeface="Montserrat"/>
              <a:cs typeface="Montserrat"/>
              <a:sym typeface="Montserrat"/>
            </a:endParaRPr>
          </a:p>
          <a:p>
            <a:pPr indent="0" lvl="0" marL="0" rtl="0" algn="l">
              <a:spcBef>
                <a:spcPts val="0"/>
              </a:spcBef>
              <a:spcAft>
                <a:spcPts val="0"/>
              </a:spcAft>
              <a:buNone/>
            </a:pPr>
            <a:r>
              <a:t/>
            </a:r>
            <a:endParaRPr b="1" sz="1500">
              <a:latin typeface="Montserrat"/>
              <a:ea typeface="Montserrat"/>
              <a:cs typeface="Montserrat"/>
              <a:sym typeface="Montserrat"/>
            </a:endParaRPr>
          </a:p>
          <a:p>
            <a:pPr indent="0" lvl="0" marL="0" rtl="0" algn="l">
              <a:spcBef>
                <a:spcPts val="0"/>
              </a:spcBef>
              <a:spcAft>
                <a:spcPts val="0"/>
              </a:spcAft>
              <a:buNone/>
            </a:pPr>
            <a:r>
              <a:t/>
            </a:r>
            <a:endParaRPr b="1"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ctr">
              <a:spcBef>
                <a:spcPts val="0"/>
              </a:spcBef>
              <a:spcAft>
                <a:spcPts val="0"/>
              </a:spcAft>
              <a:buNone/>
            </a:pPr>
            <a:r>
              <a:rPr b="1" lang="en" sz="1300">
                <a:latin typeface="Montserrat"/>
                <a:ea typeface="Montserrat"/>
                <a:cs typeface="Montserrat"/>
                <a:sym typeface="Montserrat"/>
              </a:rPr>
              <a:t>Lunch 12:40 -  1:45</a:t>
            </a:r>
            <a:endParaRPr b="1" sz="1300">
              <a:latin typeface="Montserrat"/>
              <a:ea typeface="Montserrat"/>
              <a:cs typeface="Montserrat"/>
              <a:sym typeface="Montserrat"/>
            </a:endParaRPr>
          </a:p>
        </p:txBody>
      </p:sp>
      <p:pic>
        <p:nvPicPr>
          <p:cNvPr id="312" name="Google Shape;312;p44"/>
          <p:cNvPicPr preferRelativeResize="0"/>
          <p:nvPr/>
        </p:nvPicPr>
        <p:blipFill rotWithShape="1">
          <a:blip r:embed="rId5">
            <a:alphaModFix/>
          </a:blip>
          <a:srcRect b="0" l="14985" r="14985" t="0"/>
          <a:stretch/>
        </p:blipFill>
        <p:spPr>
          <a:xfrm>
            <a:off x="1291325" y="514000"/>
            <a:ext cx="919680" cy="87552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 name="Shape 77"/>
        <p:cNvGrpSpPr/>
        <p:nvPr/>
      </p:nvGrpSpPr>
      <p:grpSpPr>
        <a:xfrm>
          <a:off x="0" y="0"/>
          <a:ext cx="0" cy="0"/>
          <a:chOff x="0" y="0"/>
          <a:chExt cx="0" cy="0"/>
        </a:xfrm>
      </p:grpSpPr>
      <p:sp>
        <p:nvSpPr>
          <p:cNvPr id="78" name="Google Shape;78;p16"/>
          <p:cNvSpPr/>
          <p:nvPr/>
        </p:nvSpPr>
        <p:spPr>
          <a:xfrm>
            <a:off x="3042950" y="334875"/>
            <a:ext cx="3058200" cy="4473600"/>
          </a:xfrm>
          <a:prstGeom prst="rect">
            <a:avLst/>
          </a:prstGeom>
          <a:solidFill>
            <a:srgbClr val="2DC5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6"/>
          <p:cNvSpPr txBox="1"/>
          <p:nvPr/>
        </p:nvSpPr>
        <p:spPr>
          <a:xfrm>
            <a:off x="3206425"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Afternoon Session</a:t>
            </a:r>
            <a:endParaRPr b="1" sz="1500">
              <a:latin typeface="Montserrat"/>
              <a:ea typeface="Montserrat"/>
              <a:cs typeface="Montserrat"/>
              <a:sym typeface="Montserrat"/>
            </a:endParaRPr>
          </a:p>
        </p:txBody>
      </p:sp>
      <p:pic>
        <p:nvPicPr>
          <p:cNvPr id="80" name="Google Shape;80;p16"/>
          <p:cNvPicPr preferRelativeResize="0"/>
          <p:nvPr/>
        </p:nvPicPr>
        <p:blipFill rotWithShape="1">
          <a:blip r:embed="rId4">
            <a:alphaModFix/>
          </a:blip>
          <a:srcRect b="0" l="14981" r="14981" t="0"/>
          <a:stretch/>
        </p:blipFill>
        <p:spPr>
          <a:xfrm>
            <a:off x="4186050" y="476950"/>
            <a:ext cx="997525" cy="949628"/>
          </a:xfrm>
          <a:prstGeom prst="rect">
            <a:avLst/>
          </a:prstGeom>
          <a:noFill/>
          <a:ln>
            <a:noFill/>
          </a:ln>
        </p:spPr>
      </p:pic>
      <p:sp>
        <p:nvSpPr>
          <p:cNvPr id="81" name="Google Shape;81;p16"/>
          <p:cNvSpPr txBox="1"/>
          <p:nvPr/>
        </p:nvSpPr>
        <p:spPr>
          <a:xfrm>
            <a:off x="6101150"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Gallery</a:t>
            </a:r>
            <a:endParaRPr b="1" sz="1500">
              <a:latin typeface="Montserrat"/>
              <a:ea typeface="Montserrat"/>
              <a:cs typeface="Montserrat"/>
              <a:sym typeface="Montserrat"/>
            </a:endParaRPr>
          </a:p>
        </p:txBody>
      </p:sp>
      <p:pic>
        <p:nvPicPr>
          <p:cNvPr id="82" name="Google Shape;82;p16"/>
          <p:cNvPicPr preferRelativeResize="0"/>
          <p:nvPr/>
        </p:nvPicPr>
        <p:blipFill rotWithShape="1">
          <a:blip r:embed="rId5">
            <a:alphaModFix/>
          </a:blip>
          <a:srcRect b="0" l="15005" r="15005" t="0"/>
          <a:stretch/>
        </p:blipFill>
        <p:spPr>
          <a:xfrm>
            <a:off x="6967975" y="476950"/>
            <a:ext cx="997540" cy="949625"/>
          </a:xfrm>
          <a:prstGeom prst="rect">
            <a:avLst/>
          </a:prstGeom>
          <a:noFill/>
          <a:ln>
            <a:noFill/>
          </a:ln>
        </p:spPr>
      </p:pic>
      <p:sp>
        <p:nvSpPr>
          <p:cNvPr id="83" name="Google Shape;83;p16"/>
          <p:cNvSpPr txBox="1"/>
          <p:nvPr/>
        </p:nvSpPr>
        <p:spPr>
          <a:xfrm>
            <a:off x="311700" y="1461288"/>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Morning lecture</a:t>
            </a:r>
            <a:endParaRPr b="1" sz="1500">
              <a:latin typeface="Montserrat"/>
              <a:ea typeface="Montserrat"/>
              <a:cs typeface="Montserrat"/>
              <a:sym typeface="Montserrat"/>
            </a:endParaRPr>
          </a:p>
        </p:txBody>
      </p:sp>
      <p:sp>
        <p:nvSpPr>
          <p:cNvPr id="84" name="Google Shape;84;p16"/>
          <p:cNvSpPr txBox="1"/>
          <p:nvPr/>
        </p:nvSpPr>
        <p:spPr>
          <a:xfrm>
            <a:off x="518700" y="1977775"/>
            <a:ext cx="2470500" cy="2607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LFB Best of class dashboards</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Why do we tell stories?</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Zoom in Zoom out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Data storytelling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Narrative Arc</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Tips on Tableau Story setup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--Project intro--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(split into groups)</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pic>
        <p:nvPicPr>
          <p:cNvPr id="85" name="Google Shape;85;p16"/>
          <p:cNvPicPr preferRelativeResize="0"/>
          <p:nvPr/>
        </p:nvPicPr>
        <p:blipFill rotWithShape="1">
          <a:blip r:embed="rId6">
            <a:alphaModFix/>
          </a:blip>
          <a:srcRect b="0" l="14985" r="14985" t="0"/>
          <a:stretch/>
        </p:blipFill>
        <p:spPr>
          <a:xfrm>
            <a:off x="1291325" y="514000"/>
            <a:ext cx="919680" cy="875520"/>
          </a:xfrm>
          <a:prstGeom prst="rect">
            <a:avLst/>
          </a:prstGeom>
          <a:noFill/>
          <a:ln>
            <a:noFill/>
          </a:ln>
        </p:spPr>
      </p:pic>
      <p:sp>
        <p:nvSpPr>
          <p:cNvPr id="86" name="Google Shape;86;p16"/>
          <p:cNvSpPr txBox="1"/>
          <p:nvPr/>
        </p:nvSpPr>
        <p:spPr>
          <a:xfrm>
            <a:off x="3206425" y="1873175"/>
            <a:ext cx="2694900" cy="2863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a:solidFill>
                  <a:srgbClr val="222222"/>
                </a:solidFill>
                <a:latin typeface="Montserrat"/>
                <a:ea typeface="Montserrat"/>
                <a:cs typeface="Montserrat"/>
                <a:sym typeface="Montserrat"/>
              </a:rPr>
              <a:t>Group Project</a:t>
            </a:r>
            <a:endParaRPr b="1">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b="1">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a:solidFill>
                  <a:srgbClr val="222222"/>
                </a:solidFill>
                <a:latin typeface="Montserrat"/>
                <a:ea typeface="Montserrat"/>
                <a:cs typeface="Montserrat"/>
                <a:sym typeface="Montserrat"/>
              </a:rPr>
              <a:t>Covid-19 and Human Movement </a:t>
            </a:r>
            <a:endParaRPr b="1">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latin typeface="Montserrat"/>
              <a:ea typeface="Montserrat"/>
              <a:cs typeface="Montserrat"/>
              <a:sym typeface="Montserrat"/>
            </a:endParaRPr>
          </a:p>
        </p:txBody>
      </p:sp>
      <p:sp>
        <p:nvSpPr>
          <p:cNvPr id="87" name="Google Shape;87;p16"/>
          <p:cNvSpPr txBox="1"/>
          <p:nvPr/>
        </p:nvSpPr>
        <p:spPr>
          <a:xfrm>
            <a:off x="6231500" y="1873175"/>
            <a:ext cx="2470500" cy="2863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b="1" sz="12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1200">
                <a:solidFill>
                  <a:srgbClr val="222222"/>
                </a:solidFill>
                <a:latin typeface="Montserrat"/>
                <a:ea typeface="Montserrat"/>
                <a:cs typeface="Montserrat"/>
                <a:sym typeface="Montserrat"/>
              </a:rPr>
              <a:t>4.30-4.45 Break </a:t>
            </a:r>
            <a:endParaRPr b="1" sz="12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b="1" sz="12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1200">
                <a:solidFill>
                  <a:srgbClr val="222222"/>
                </a:solidFill>
                <a:latin typeface="Montserrat"/>
                <a:ea typeface="Montserrat"/>
                <a:cs typeface="Montserrat"/>
                <a:sym typeface="Montserrat"/>
              </a:rPr>
              <a:t>4.45 Gallery of Data Stories</a:t>
            </a:r>
            <a:r>
              <a:rPr b="1" lang="en" sz="1000">
                <a:solidFill>
                  <a:srgbClr val="222222"/>
                </a:solidFill>
                <a:latin typeface="Montserrat"/>
                <a:ea typeface="Montserrat"/>
                <a:cs typeface="Montserrat"/>
                <a:sym typeface="Montserrat"/>
              </a:rPr>
              <a:t>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1" name="Shape 91"/>
        <p:cNvGrpSpPr/>
        <p:nvPr/>
      </p:nvGrpSpPr>
      <p:grpSpPr>
        <a:xfrm>
          <a:off x="0" y="0"/>
          <a:ext cx="0" cy="0"/>
          <a:chOff x="0" y="0"/>
          <a:chExt cx="0" cy="0"/>
        </a:xfrm>
      </p:grpSpPr>
      <p:pic>
        <p:nvPicPr>
          <p:cNvPr id="92" name="Google Shape;92;p17"/>
          <p:cNvPicPr preferRelativeResize="0"/>
          <p:nvPr/>
        </p:nvPicPr>
        <p:blipFill>
          <a:blip r:embed="rId4">
            <a:alphaModFix/>
          </a:blip>
          <a:stretch>
            <a:fillRect/>
          </a:stretch>
        </p:blipFill>
        <p:spPr>
          <a:xfrm>
            <a:off x="514625" y="1208000"/>
            <a:ext cx="3827675" cy="2631525"/>
          </a:xfrm>
          <a:prstGeom prst="rect">
            <a:avLst/>
          </a:prstGeom>
          <a:noFill/>
          <a:ln>
            <a:noFill/>
          </a:ln>
        </p:spPr>
      </p:pic>
      <p:sp>
        <p:nvSpPr>
          <p:cNvPr id="93" name="Google Shape;93;p17"/>
          <p:cNvSpPr txBox="1"/>
          <p:nvPr/>
        </p:nvSpPr>
        <p:spPr>
          <a:xfrm>
            <a:off x="5058900" y="861050"/>
            <a:ext cx="32205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700">
                <a:latin typeface="Montserrat"/>
                <a:ea typeface="Montserrat"/>
                <a:cs typeface="Montserrat"/>
                <a:sym typeface="Montserrat"/>
              </a:rPr>
              <a:t>Why do we tell stories?</a:t>
            </a:r>
            <a:endParaRPr b="1" sz="1700">
              <a:latin typeface="Montserrat"/>
              <a:ea typeface="Montserrat"/>
              <a:cs typeface="Montserrat"/>
              <a:sym typeface="Montserrat"/>
            </a:endParaRPr>
          </a:p>
        </p:txBody>
      </p:sp>
      <p:sp>
        <p:nvSpPr>
          <p:cNvPr id="94" name="Google Shape;94;p17"/>
          <p:cNvSpPr txBox="1"/>
          <p:nvPr/>
        </p:nvSpPr>
        <p:spPr>
          <a:xfrm>
            <a:off x="4754400" y="1337550"/>
            <a:ext cx="3827700" cy="32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Value and meaning </a:t>
            </a:r>
            <a:endParaRPr/>
          </a:p>
          <a:p>
            <a:pPr indent="0" lvl="0" marL="0" rtl="0" algn="l">
              <a:spcBef>
                <a:spcPts val="0"/>
              </a:spcBef>
              <a:spcAft>
                <a:spcPts val="0"/>
              </a:spcAft>
              <a:buNone/>
            </a:pPr>
            <a:r>
              <a:rPr lang="en"/>
              <a:t>Oldest tradition </a:t>
            </a:r>
            <a:endParaRPr/>
          </a:p>
          <a:p>
            <a:pPr indent="0" lvl="0" marL="0" rtl="0" algn="l">
              <a:spcBef>
                <a:spcPts val="0"/>
              </a:spcBef>
              <a:spcAft>
                <a:spcPts val="0"/>
              </a:spcAft>
              <a:buNone/>
            </a:pPr>
            <a:r>
              <a:rPr lang="en"/>
              <a:t>Learn its important in childhood </a:t>
            </a:r>
            <a:endParaRPr/>
          </a:p>
          <a:p>
            <a:pPr indent="0" lvl="0" marL="0" rtl="0" algn="l">
              <a:spcBef>
                <a:spcPts val="0"/>
              </a:spcBef>
              <a:spcAft>
                <a:spcPts val="0"/>
              </a:spcAft>
              <a:buNone/>
            </a:pPr>
            <a:r>
              <a:rPr lang="en"/>
              <a:t>To be remembered - emotion causes memory </a:t>
            </a:r>
            <a:endParaRPr/>
          </a:p>
          <a:p>
            <a:pPr indent="0" lvl="0" marL="0" rtl="0" algn="l">
              <a:spcBef>
                <a:spcPts val="0"/>
              </a:spcBef>
              <a:spcAft>
                <a:spcPts val="0"/>
              </a:spcAft>
              <a:buNone/>
            </a:pPr>
            <a:r>
              <a:rPr lang="en"/>
              <a:t>Makes us human - relate the story of everything - how we relate to things- impact! </a:t>
            </a:r>
            <a:endParaRPr/>
          </a:p>
          <a:p>
            <a:pPr indent="0" lvl="0" marL="0" rtl="0" algn="l">
              <a:spcBef>
                <a:spcPts val="0"/>
              </a:spcBef>
              <a:spcAft>
                <a:spcPts val="0"/>
              </a:spcAft>
              <a:buNone/>
            </a:pPr>
            <a:r>
              <a:rPr lang="en"/>
              <a:t>Connection - is a story - make something relevant - you feel involved </a:t>
            </a:r>
            <a:endParaRPr/>
          </a:p>
          <a:p>
            <a:pPr indent="0" lvl="0" marL="0" rtl="0" algn="l">
              <a:spcBef>
                <a:spcPts val="0"/>
              </a:spcBef>
              <a:spcAft>
                <a:spcPts val="0"/>
              </a:spcAft>
              <a:buNone/>
            </a:pPr>
            <a:r>
              <a:rPr lang="en"/>
              <a:t>Communicate ideas - shared reality/ history</a:t>
            </a:r>
            <a:endParaRPr/>
          </a:p>
          <a:p>
            <a:pPr indent="0" lvl="0" marL="0" rtl="0" algn="l">
              <a:spcBef>
                <a:spcPts val="0"/>
              </a:spcBef>
              <a:spcAft>
                <a:spcPts val="0"/>
              </a:spcAft>
              <a:buNone/>
            </a:pPr>
            <a:r>
              <a:rPr lang="en"/>
              <a:t>Tells you who you are </a:t>
            </a:r>
            <a:endParaRPr/>
          </a:p>
          <a:p>
            <a:pPr indent="0" lvl="0" marL="0" rtl="0" algn="l">
              <a:spcBef>
                <a:spcPts val="0"/>
              </a:spcBef>
              <a:spcAft>
                <a:spcPts val="0"/>
              </a:spcAft>
              <a:buNone/>
            </a:pPr>
            <a:r>
              <a:rPr lang="en"/>
              <a:t>Explain our world </a:t>
            </a:r>
            <a:endParaRPr/>
          </a:p>
          <a:p>
            <a:pPr indent="0" lvl="0" marL="0" rtl="0" algn="l">
              <a:spcBef>
                <a:spcPts val="0"/>
              </a:spcBef>
              <a:spcAft>
                <a:spcPts val="0"/>
              </a:spcAft>
              <a:buNone/>
            </a:pPr>
            <a:r>
              <a:rPr lang="en"/>
              <a:t>Distinctly human trait - religion, nationhood </a:t>
            </a:r>
            <a:endParaRPr/>
          </a:p>
          <a:p>
            <a:pPr indent="0" lvl="0" marL="0" rtl="0" algn="l">
              <a:spcBef>
                <a:spcPts val="0"/>
              </a:spcBef>
              <a:spcAft>
                <a:spcPts val="0"/>
              </a:spcAft>
              <a:buNone/>
            </a:pPr>
            <a:r>
              <a:rPr lang="en"/>
              <a:t>Identifies us and other </a:t>
            </a:r>
            <a:endParaRPr/>
          </a:p>
          <a:p>
            <a:pPr indent="0" lvl="0" marL="0" rtl="0" algn="l">
              <a:spcBef>
                <a:spcPts val="0"/>
              </a:spcBef>
              <a:spcAft>
                <a:spcPts val="0"/>
              </a:spcAft>
              <a:buNone/>
            </a:pPr>
            <a:r>
              <a:rPr lang="en"/>
              <a:t>Information - warnings - morality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pic>
        <p:nvPicPr>
          <p:cNvPr id="99" name="Google Shape;99;p18"/>
          <p:cNvPicPr preferRelativeResize="0"/>
          <p:nvPr/>
        </p:nvPicPr>
        <p:blipFill>
          <a:blip r:embed="rId4">
            <a:alphaModFix/>
          </a:blip>
          <a:stretch>
            <a:fillRect/>
          </a:stretch>
        </p:blipFill>
        <p:spPr>
          <a:xfrm>
            <a:off x="514625" y="1208000"/>
            <a:ext cx="3827675" cy="2631525"/>
          </a:xfrm>
          <a:prstGeom prst="rect">
            <a:avLst/>
          </a:prstGeom>
          <a:noFill/>
          <a:ln>
            <a:noFill/>
          </a:ln>
        </p:spPr>
      </p:pic>
      <p:sp>
        <p:nvSpPr>
          <p:cNvPr id="100" name="Google Shape;100;p18"/>
          <p:cNvSpPr txBox="1"/>
          <p:nvPr/>
        </p:nvSpPr>
        <p:spPr>
          <a:xfrm>
            <a:off x="5058900" y="861050"/>
            <a:ext cx="32205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700">
                <a:latin typeface="Montserrat"/>
                <a:ea typeface="Montserrat"/>
                <a:cs typeface="Montserrat"/>
                <a:sym typeface="Montserrat"/>
              </a:rPr>
              <a:t>What makes a good story?</a:t>
            </a:r>
            <a:endParaRPr b="1" sz="1700">
              <a:latin typeface="Montserrat"/>
              <a:ea typeface="Montserrat"/>
              <a:cs typeface="Montserrat"/>
              <a:sym typeface="Montserrat"/>
            </a:endParaRPr>
          </a:p>
        </p:txBody>
      </p:sp>
      <p:sp>
        <p:nvSpPr>
          <p:cNvPr id="101" name="Google Shape;101;p18"/>
          <p:cNvSpPr txBox="1"/>
          <p:nvPr/>
        </p:nvSpPr>
        <p:spPr>
          <a:xfrm>
            <a:off x="5019050" y="1762900"/>
            <a:ext cx="3608700" cy="231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Clarity </a:t>
            </a:r>
            <a:endParaRPr/>
          </a:p>
          <a:p>
            <a:pPr indent="0" lvl="0" marL="0" rtl="0" algn="l">
              <a:spcBef>
                <a:spcPts val="0"/>
              </a:spcBef>
              <a:spcAft>
                <a:spcPts val="0"/>
              </a:spcAft>
              <a:buNone/>
            </a:pPr>
            <a:r>
              <a:rPr lang="en"/>
              <a:t>Visuals</a:t>
            </a:r>
            <a:r>
              <a:rPr lang="en"/>
              <a:t> are vivid</a:t>
            </a:r>
            <a:endParaRPr/>
          </a:p>
          <a:p>
            <a:pPr indent="0" lvl="0" marL="0" rtl="0" algn="l">
              <a:spcBef>
                <a:spcPts val="0"/>
              </a:spcBef>
              <a:spcAft>
                <a:spcPts val="0"/>
              </a:spcAft>
              <a:buNone/>
            </a:pPr>
            <a:r>
              <a:rPr lang="en"/>
              <a:t>Tone </a:t>
            </a:r>
            <a:endParaRPr/>
          </a:p>
          <a:p>
            <a:pPr indent="0" lvl="0" marL="0" rtl="0" algn="l">
              <a:spcBef>
                <a:spcPts val="0"/>
              </a:spcBef>
              <a:spcAft>
                <a:spcPts val="0"/>
              </a:spcAft>
              <a:buNone/>
            </a:pPr>
            <a:r>
              <a:rPr lang="en"/>
              <a:t>Humour </a:t>
            </a:r>
            <a:endParaRPr/>
          </a:p>
          <a:p>
            <a:pPr indent="0" lvl="0" marL="0" rtl="0" algn="l">
              <a:spcBef>
                <a:spcPts val="0"/>
              </a:spcBef>
              <a:spcAft>
                <a:spcPts val="0"/>
              </a:spcAft>
              <a:buNone/>
            </a:pPr>
            <a:r>
              <a:rPr lang="en"/>
              <a:t>Strength in storyline - peak </a:t>
            </a:r>
            <a:endParaRPr/>
          </a:p>
          <a:p>
            <a:pPr indent="0" lvl="0" marL="0" rtl="0" algn="l">
              <a:spcBef>
                <a:spcPts val="0"/>
              </a:spcBef>
              <a:spcAft>
                <a:spcPts val="0"/>
              </a:spcAft>
              <a:buNone/>
            </a:pPr>
            <a:r>
              <a:rPr lang="en"/>
              <a:t>Structure </a:t>
            </a:r>
            <a:endParaRPr/>
          </a:p>
          <a:p>
            <a:pPr indent="0" lvl="0" marL="0" rtl="0" algn="l">
              <a:spcBef>
                <a:spcPts val="0"/>
              </a:spcBef>
              <a:spcAft>
                <a:spcPts val="0"/>
              </a:spcAft>
              <a:buNone/>
            </a:pPr>
            <a:r>
              <a:rPr lang="en"/>
              <a:t>Common thread </a:t>
            </a:r>
            <a:endParaRPr/>
          </a:p>
          <a:p>
            <a:pPr indent="0" lvl="0" marL="0" rtl="0" algn="l">
              <a:spcBef>
                <a:spcPts val="0"/>
              </a:spcBef>
              <a:spcAft>
                <a:spcPts val="0"/>
              </a:spcAft>
              <a:buNone/>
            </a:pPr>
            <a:r>
              <a:rPr lang="en"/>
              <a:t>Relatability</a:t>
            </a:r>
            <a:r>
              <a:rPr lang="en"/>
              <a:t> </a:t>
            </a:r>
            <a:endParaRPr/>
          </a:p>
          <a:p>
            <a:pPr indent="0" lvl="0" marL="0" rtl="0" algn="l">
              <a:spcBef>
                <a:spcPts val="0"/>
              </a:spcBef>
              <a:spcAft>
                <a:spcPts val="0"/>
              </a:spcAft>
              <a:buNone/>
            </a:pPr>
            <a:r>
              <a:rPr lang="en"/>
              <a:t>Shock , </a:t>
            </a:r>
            <a:r>
              <a:rPr lang="en"/>
              <a:t>Surprise</a:t>
            </a:r>
            <a:r>
              <a:rPr lang="en"/>
              <a:t>, unexpected </a:t>
            </a:r>
            <a:endParaRPr/>
          </a:p>
          <a:p>
            <a:pPr indent="0" lvl="0" marL="0" rtl="0" algn="l">
              <a:spcBef>
                <a:spcPts val="0"/>
              </a:spcBef>
              <a:spcAft>
                <a:spcPts val="0"/>
              </a:spcAft>
              <a:buNone/>
            </a:pPr>
            <a:r>
              <a:rPr lang="en"/>
              <a:t>Elicit an emotional reactions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 name="Shape 105"/>
        <p:cNvGrpSpPr/>
        <p:nvPr/>
      </p:nvGrpSpPr>
      <p:grpSpPr>
        <a:xfrm>
          <a:off x="0" y="0"/>
          <a:ext cx="0" cy="0"/>
          <a:chOff x="0" y="0"/>
          <a:chExt cx="0" cy="0"/>
        </a:xfrm>
      </p:grpSpPr>
      <p:pic>
        <p:nvPicPr>
          <p:cNvPr id="106" name="Google Shape;106;p19"/>
          <p:cNvPicPr preferRelativeResize="0"/>
          <p:nvPr/>
        </p:nvPicPr>
        <p:blipFill>
          <a:blip r:embed="rId4">
            <a:alphaModFix/>
          </a:blip>
          <a:stretch>
            <a:fillRect/>
          </a:stretch>
        </p:blipFill>
        <p:spPr>
          <a:xfrm>
            <a:off x="3712475" y="357188"/>
            <a:ext cx="4638675" cy="4429125"/>
          </a:xfrm>
          <a:prstGeom prst="rect">
            <a:avLst/>
          </a:prstGeom>
          <a:noFill/>
          <a:ln>
            <a:noFill/>
          </a:ln>
        </p:spPr>
      </p:pic>
      <p:sp>
        <p:nvSpPr>
          <p:cNvPr id="107" name="Google Shape;107;p19"/>
          <p:cNvSpPr txBox="1"/>
          <p:nvPr/>
        </p:nvSpPr>
        <p:spPr>
          <a:xfrm>
            <a:off x="898575" y="1231550"/>
            <a:ext cx="2694900" cy="2863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b="1" sz="28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2800">
                <a:solidFill>
                  <a:srgbClr val="222222"/>
                </a:solidFill>
                <a:latin typeface="Montserrat"/>
                <a:ea typeface="Montserrat"/>
                <a:cs typeface="Montserrat"/>
                <a:sym typeface="Montserrat"/>
              </a:rPr>
              <a:t>Zoom in Zoom out</a:t>
            </a:r>
            <a:endParaRPr b="1" sz="32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28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29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3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3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3000">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1" name="Shape 111"/>
        <p:cNvGrpSpPr/>
        <p:nvPr/>
      </p:nvGrpSpPr>
      <p:grpSpPr>
        <a:xfrm>
          <a:off x="0" y="0"/>
          <a:ext cx="0" cy="0"/>
          <a:chOff x="0" y="0"/>
          <a:chExt cx="0" cy="0"/>
        </a:xfrm>
      </p:grpSpPr>
      <p:pic>
        <p:nvPicPr>
          <p:cNvPr id="112" name="Google Shape;112;p20"/>
          <p:cNvPicPr preferRelativeResize="0"/>
          <p:nvPr/>
        </p:nvPicPr>
        <p:blipFill>
          <a:blip r:embed="rId4">
            <a:alphaModFix/>
          </a:blip>
          <a:stretch>
            <a:fillRect/>
          </a:stretch>
        </p:blipFill>
        <p:spPr>
          <a:xfrm>
            <a:off x="300525" y="550438"/>
            <a:ext cx="8542951" cy="4042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6" name="Shape 116"/>
        <p:cNvGrpSpPr/>
        <p:nvPr/>
      </p:nvGrpSpPr>
      <p:grpSpPr>
        <a:xfrm>
          <a:off x="0" y="0"/>
          <a:ext cx="0" cy="0"/>
          <a:chOff x="0" y="0"/>
          <a:chExt cx="0" cy="0"/>
        </a:xfrm>
      </p:grpSpPr>
      <p:pic>
        <p:nvPicPr>
          <p:cNvPr id="117" name="Google Shape;117;p21"/>
          <p:cNvPicPr preferRelativeResize="0"/>
          <p:nvPr/>
        </p:nvPicPr>
        <p:blipFill>
          <a:blip r:embed="rId4">
            <a:alphaModFix/>
          </a:blip>
          <a:stretch>
            <a:fillRect/>
          </a:stretch>
        </p:blipFill>
        <p:spPr>
          <a:xfrm>
            <a:off x="1839300" y="381313"/>
            <a:ext cx="5098900" cy="43808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